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1" r:id="rId25"/>
    <p:sldId id="279" r:id="rId26"/>
    <p:sldId id="282" r:id="rId27"/>
    <p:sldId id="280" r:id="rId2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0" autoAdjust="0"/>
    <p:restoredTop sz="94595" autoAdjust="0"/>
  </p:normalViewPr>
  <p:slideViewPr>
    <p:cSldViewPr>
      <p:cViewPr varScale="1">
        <p:scale>
          <a:sx n="106" d="100"/>
          <a:sy n="106" d="100"/>
        </p:scale>
        <p:origin x="-1128" y="-7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A58C69-DF03-4229-B42A-43677DC3AC1A}" type="datetimeFigureOut">
              <a:rPr lang="it-IT" smtClean="0"/>
              <a:pPr/>
              <a:t>02/07/2018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F2C632-B112-42E0-804E-D1F5A240B7B1}"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B6F2C632-B112-42E0-804E-D1F5A240B7B1}" type="slidenum">
              <a:rPr lang="it-IT" smtClean="0"/>
              <a:pPr/>
              <a:t>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DD3FC7A2-7A2D-412C-B86D-81C7A9E63D58}" type="datetimeFigureOut">
              <a:rPr lang="it-IT" smtClean="0"/>
              <a:pPr/>
              <a:t>02/07/2018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0517B23-0D6E-4F08-95C4-394D7F41226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D3FC7A2-7A2D-412C-B86D-81C7A9E63D58}" type="datetimeFigureOut">
              <a:rPr lang="it-IT" smtClean="0"/>
              <a:pPr/>
              <a:t>02/07/2018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0517B23-0D6E-4F08-95C4-394D7F41226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D3FC7A2-7A2D-412C-B86D-81C7A9E63D58}" type="datetimeFigureOut">
              <a:rPr lang="it-IT" smtClean="0"/>
              <a:pPr/>
              <a:t>02/07/2018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0517B23-0D6E-4F08-95C4-394D7F41226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D3FC7A2-7A2D-412C-B86D-81C7A9E63D58}" type="datetimeFigureOut">
              <a:rPr lang="it-IT" smtClean="0"/>
              <a:pPr/>
              <a:t>02/07/2018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0517B23-0D6E-4F08-95C4-394D7F41226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DD3FC7A2-7A2D-412C-B86D-81C7A9E63D58}" type="datetimeFigureOut">
              <a:rPr lang="it-IT" smtClean="0"/>
              <a:pPr/>
              <a:t>02/07/2018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0517B23-0D6E-4F08-95C4-394D7F41226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DD3FC7A2-7A2D-412C-B86D-81C7A9E63D58}" type="datetimeFigureOut">
              <a:rPr lang="it-IT" smtClean="0"/>
              <a:pPr/>
              <a:t>02/07/2018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0517B23-0D6E-4F08-95C4-394D7F41226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DD3FC7A2-7A2D-412C-B86D-81C7A9E63D58}" type="datetimeFigureOut">
              <a:rPr lang="it-IT" smtClean="0"/>
              <a:pPr/>
              <a:t>02/07/2018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0517B23-0D6E-4F08-95C4-394D7F41226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DD3FC7A2-7A2D-412C-B86D-81C7A9E63D58}" type="datetimeFigureOut">
              <a:rPr lang="it-IT" smtClean="0"/>
              <a:pPr/>
              <a:t>02/07/2018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0517B23-0D6E-4F08-95C4-394D7F41226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D3FC7A2-7A2D-412C-B86D-81C7A9E63D58}" type="datetimeFigureOut">
              <a:rPr lang="it-IT" smtClean="0"/>
              <a:pPr/>
              <a:t>02/07/2018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0517B23-0D6E-4F08-95C4-394D7F41226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DD3FC7A2-7A2D-412C-B86D-81C7A9E63D58}" type="datetimeFigureOut">
              <a:rPr lang="it-IT" smtClean="0"/>
              <a:pPr/>
              <a:t>02/07/2018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0517B23-0D6E-4F08-95C4-394D7F41226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DD3FC7A2-7A2D-412C-B86D-81C7A9E63D58}" type="datetimeFigureOut">
              <a:rPr lang="it-IT" smtClean="0"/>
              <a:pPr/>
              <a:t>02/07/2018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0517B23-0D6E-4F08-95C4-394D7F41226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3FC7A2-7A2D-412C-B86D-81C7A9E63D58}" type="datetimeFigureOut">
              <a:rPr lang="it-IT" smtClean="0"/>
              <a:pPr/>
              <a:t>02/07/2018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17B23-0D6E-4F08-95C4-394D7F412266}"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microsoft.com/office/2007/relationships/hdphoto" Target="NUL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357430"/>
            <a:ext cx="7772400" cy="1500198"/>
          </a:xfrm>
        </p:spPr>
        <p:txBody>
          <a:bodyPr/>
          <a:lstStyle/>
          <a:p>
            <a:r>
              <a:rPr lang="it-IT" b="1" dirty="0">
                <a:solidFill>
                  <a:schemeClr val="accent6"/>
                </a:solidFill>
                <a:latin typeface="Algerian" pitchFamily="82" charset="0"/>
              </a:rPr>
              <a:t> </a:t>
            </a:r>
            <a:r>
              <a:rPr lang="it-IT" sz="3200" b="1" dirty="0">
                <a:solidFill>
                  <a:schemeClr val="accent6"/>
                </a:solidFill>
                <a:latin typeface="Algerian" pitchFamily="82" charset="0"/>
              </a:rPr>
              <a:t>nutrire il corpo per </a:t>
            </a:r>
            <a:br>
              <a:rPr lang="it-IT" sz="3200" b="1" dirty="0">
                <a:solidFill>
                  <a:schemeClr val="accent6"/>
                </a:solidFill>
                <a:latin typeface="Algerian" pitchFamily="82" charset="0"/>
              </a:rPr>
            </a:br>
            <a:r>
              <a:rPr lang="it-IT" sz="3200" b="1" dirty="0">
                <a:solidFill>
                  <a:schemeClr val="accent6"/>
                </a:solidFill>
                <a:latin typeface="Algerian" pitchFamily="82" charset="0"/>
              </a:rPr>
              <a:t>nutrire il cervello</a:t>
            </a:r>
          </a:p>
        </p:txBody>
      </p:sp>
      <p:sp>
        <p:nvSpPr>
          <p:cNvPr id="3" name="Sottotitolo 2"/>
          <p:cNvSpPr>
            <a:spLocks noGrp="1"/>
          </p:cNvSpPr>
          <p:nvPr>
            <p:ph type="subTitle" idx="1"/>
          </p:nvPr>
        </p:nvSpPr>
        <p:spPr>
          <a:xfrm>
            <a:off x="1371600" y="3929066"/>
            <a:ext cx="6400800" cy="1709734"/>
          </a:xfrm>
        </p:spPr>
        <p:txBody>
          <a:bodyPr>
            <a:normAutofit/>
          </a:bodyPr>
          <a:lstStyle/>
          <a:p>
            <a:r>
              <a:rPr lang="it-IT" sz="3600" dirty="0">
                <a:solidFill>
                  <a:srgbClr val="FF0000"/>
                </a:solidFill>
                <a:latin typeface="AR BLANCA" pitchFamily="2" charset="0"/>
              </a:rPr>
              <a:t>“</a:t>
            </a:r>
            <a:r>
              <a:rPr lang="it-IT" sz="3600" dirty="0" err="1">
                <a:solidFill>
                  <a:srgbClr val="FF0000"/>
                </a:solidFill>
                <a:latin typeface="AR BLANCA" pitchFamily="2" charset="0"/>
              </a:rPr>
              <a:t>Mens</a:t>
            </a:r>
            <a:r>
              <a:rPr lang="it-IT" sz="3600" dirty="0">
                <a:solidFill>
                  <a:srgbClr val="FF0000"/>
                </a:solidFill>
                <a:latin typeface="AR BLANCA" pitchFamily="2" charset="0"/>
              </a:rPr>
              <a:t> sana in </a:t>
            </a:r>
            <a:r>
              <a:rPr lang="it-IT" sz="3600" dirty="0" err="1">
                <a:solidFill>
                  <a:srgbClr val="FF0000"/>
                </a:solidFill>
                <a:latin typeface="AR BLANCA" pitchFamily="2" charset="0"/>
              </a:rPr>
              <a:t>corpore</a:t>
            </a:r>
            <a:r>
              <a:rPr lang="it-IT" sz="3600" dirty="0">
                <a:solidFill>
                  <a:srgbClr val="FF0000"/>
                </a:solidFill>
                <a:latin typeface="AR BLANCA" pitchFamily="2" charset="0"/>
              </a:rPr>
              <a:t> sano”</a:t>
            </a:r>
          </a:p>
          <a:p>
            <a:r>
              <a:rPr lang="it-IT" sz="2800" dirty="0">
                <a:solidFill>
                  <a:schemeClr val="tx1"/>
                </a:solidFill>
                <a:latin typeface="AR BLANCA" pitchFamily="2" charset="0"/>
              </a:rPr>
              <a:t>Detto ormai abusato ma sempre valido</a:t>
            </a:r>
          </a:p>
          <a:p>
            <a:endParaRPr lang="it-IT" sz="3600" dirty="0">
              <a:solidFill>
                <a:srgbClr val="FF0000"/>
              </a:solidFill>
              <a:latin typeface="AR BLANCA" pitchFamily="2" charset="0"/>
            </a:endParaRPr>
          </a:p>
        </p:txBody>
      </p:sp>
      <p:pic>
        <p:nvPicPr>
          <p:cNvPr id="6" name="Immagine 5" descr="benefits-of-vegetarian-diet-2.jpg (300×284)"/>
          <p:cNvPicPr/>
          <p:nvPr/>
        </p:nvPicPr>
        <p:blipFill>
          <a:blip r:embed="rId3" cstate="print">
            <a:extLst>
              <a:ext uri="{BEBA8EAE-BF5A-486C-A8C5-ECC9F3942E4B}">
                <a14:imgProps xmlns:a14="http://schemas.microsoft.com/office/drawing/2010/main" xmlns="">
                  <a14:imgLayer r:embed="rId4">
                    <a14:imgEffect>
                      <a14:sharpenSoften amount="9000"/>
                    </a14:imgEffect>
                    <a14:imgEffect>
                      <a14:colorTemperature colorTemp="5124"/>
                    </a14:imgEffect>
                    <a14:imgEffect>
                      <a14:saturation sat="0"/>
                    </a14:imgEffect>
                    <a14:imgEffect>
                      <a14:brightnessContrast bright="30000"/>
                    </a14:imgEffect>
                  </a14:imgLayer>
                </a14:imgProps>
              </a:ext>
              <a:ext uri="{28A0092B-C50C-407E-A947-70E740481C1C}">
                <a14:useLocalDpi xmlns:a14="http://schemas.microsoft.com/office/drawing/2010/main" xmlns="" val="0"/>
              </a:ext>
            </a:extLst>
          </a:blip>
          <a:srcRect/>
          <a:stretch>
            <a:fillRect/>
          </a:stretch>
        </p:blipFill>
        <p:spPr bwMode="auto">
          <a:xfrm>
            <a:off x="6143636" y="428604"/>
            <a:ext cx="1928826" cy="1714512"/>
          </a:xfrm>
          <a:prstGeom prst="rect">
            <a:avLst/>
          </a:prstGeom>
          <a:noFill/>
          <a:ln w="190500" cap="rnd">
            <a:solidFill>
              <a:srgbClr val="FFFFFF"/>
            </a:solidFill>
          </a:ln>
          <a:effectLst>
            <a:outerShdw blurRad="1270000" sx="21000" sy="21000" algn="tl" rotWithShape="0">
              <a:srgbClr val="000000">
                <a:alpha val="0"/>
              </a:srgbClr>
            </a:outerShdw>
          </a:effectLst>
          <a:scene3d>
            <a:camera prst="orthographicFront"/>
            <a:lightRig rig="twoPt" dir="t">
              <a:rot lat="0" lon="0" rev="7800000"/>
            </a:lightRig>
          </a:scene3d>
          <a:sp3d contourW="6350">
            <a:bevelT w="50800" h="16510"/>
            <a:contourClr>
              <a:srgbClr val="C0C0C0"/>
            </a:contourClr>
          </a:sp3d>
        </p:spPr>
      </p:pic>
      <p:pic>
        <p:nvPicPr>
          <p:cNvPr id="7" name="Immagine 6"/>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rot="21019654">
            <a:off x="1160784" y="790283"/>
            <a:ext cx="1857375" cy="121950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L’ ACIDOSI</a:t>
            </a:r>
          </a:p>
        </p:txBody>
      </p:sp>
      <p:sp>
        <p:nvSpPr>
          <p:cNvPr id="3" name="Segnaposto contenuto 2"/>
          <p:cNvSpPr>
            <a:spLocks noGrp="1"/>
          </p:cNvSpPr>
          <p:nvPr>
            <p:ph idx="1"/>
          </p:nvPr>
        </p:nvSpPr>
        <p:spPr/>
        <p:txBody>
          <a:bodyPr/>
          <a:lstStyle/>
          <a:p>
            <a:pPr algn="just"/>
            <a:r>
              <a:rPr lang="it-IT" dirty="0"/>
              <a:t>Che cos’è l’acidosi?</a:t>
            </a:r>
          </a:p>
          <a:p>
            <a:pPr algn="just"/>
            <a:r>
              <a:rPr lang="it-IT" dirty="0"/>
              <a:t>Indica lo stato del pH di un ambiente, anche il pH del nostro intestino tenue può diventare acido ed altererà la flora saprofita a favore di quella flora che vive in ambiente acido come la Candida </a:t>
            </a:r>
            <a:r>
              <a:rPr lang="it-IT" dirty="0" err="1"/>
              <a:t>albicans</a:t>
            </a:r>
            <a:r>
              <a:rPr lang="it-IT"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I metalli pesanti</a:t>
            </a:r>
          </a:p>
        </p:txBody>
      </p:sp>
      <p:sp>
        <p:nvSpPr>
          <p:cNvPr id="3" name="Segnaposto contenuto 2"/>
          <p:cNvSpPr>
            <a:spLocks noGrp="1"/>
          </p:cNvSpPr>
          <p:nvPr>
            <p:ph idx="1"/>
          </p:nvPr>
        </p:nvSpPr>
        <p:spPr/>
        <p:txBody>
          <a:bodyPr/>
          <a:lstStyle/>
          <a:p>
            <a:r>
              <a:rPr lang="it-IT" dirty="0"/>
              <a:t>Il mercurio (</a:t>
            </a:r>
            <a:r>
              <a:rPr lang="it-IT" dirty="0" err="1"/>
              <a:t>amalgame</a:t>
            </a:r>
            <a:r>
              <a:rPr lang="it-IT" dirty="0"/>
              <a:t> dentarie).</a:t>
            </a:r>
          </a:p>
          <a:p>
            <a:r>
              <a:rPr lang="it-IT" dirty="0"/>
              <a:t>Anche i metalli pesanti possono squilibrare il microbiota, l’insieme dei batteri saprofiti (buoni) si riducono a favore di microrganismi patogeni come la Candida.</a:t>
            </a:r>
          </a:p>
          <a:p>
            <a:r>
              <a:rPr lang="it-IT" dirty="0"/>
              <a:t>Generano </a:t>
            </a:r>
            <a:r>
              <a:rPr lang="it-IT" dirty="0" err="1"/>
              <a:t>disbiosi</a:t>
            </a:r>
            <a:r>
              <a:rPr lang="it-IT"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La digestione della Candida</a:t>
            </a:r>
          </a:p>
        </p:txBody>
      </p:sp>
      <p:sp>
        <p:nvSpPr>
          <p:cNvPr id="3" name="Segnaposto contenuto 2"/>
          <p:cNvSpPr>
            <a:spLocks noGrp="1"/>
          </p:cNvSpPr>
          <p:nvPr>
            <p:ph idx="1"/>
          </p:nvPr>
        </p:nvSpPr>
        <p:spPr>
          <a:xfrm>
            <a:off x="457200" y="1600200"/>
            <a:ext cx="8229600" cy="4709120"/>
          </a:xfrm>
        </p:spPr>
        <p:txBody>
          <a:bodyPr>
            <a:normAutofit fontScale="92500" lnSpcReduction="20000"/>
          </a:bodyPr>
          <a:lstStyle/>
          <a:p>
            <a:pPr algn="just"/>
            <a:r>
              <a:rPr lang="it-IT" sz="3500" dirty="0"/>
              <a:t>La Candida </a:t>
            </a:r>
            <a:r>
              <a:rPr lang="it-IT" sz="3500" dirty="0" err="1"/>
              <a:t>albicans</a:t>
            </a:r>
            <a:r>
              <a:rPr lang="it-IT" sz="3500" dirty="0"/>
              <a:t> digerisce il glucosio (</a:t>
            </a:r>
            <a:r>
              <a:rPr lang="it-IT" sz="3500" dirty="0" err="1"/>
              <a:t>zuc</a:t>
            </a:r>
            <a:r>
              <a:rPr lang="it-IT" sz="3500" dirty="0"/>
              <a:t>- </a:t>
            </a:r>
            <a:r>
              <a:rPr lang="it-IT" sz="3500" dirty="0" err="1"/>
              <a:t>chero</a:t>
            </a:r>
            <a:r>
              <a:rPr lang="it-IT" sz="3500" dirty="0"/>
              <a:t> semplice, fonte principale di energia) attraverso un sorta di fermentazione alcolica e produce l’acetaldeide, tossica per il nostro corpo.</a:t>
            </a:r>
          </a:p>
          <a:p>
            <a:pPr algn="just"/>
            <a:r>
              <a:rPr lang="it-IT" sz="3500" dirty="0"/>
              <a:t>Si è riscontrato che individui, pur non avendo bevuto alcolici presentavano segni di ubriaca- tura: l’acetaldeide è tossica per il sistema nervoso centrale e soprattutto nei bambini provoca deficit cognitivi,  rabbia, aggressività e difficoltà di linguaggio……</a:t>
            </a:r>
          </a:p>
          <a:p>
            <a:pPr>
              <a:buNone/>
            </a:pP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Nutrire il cervello</a:t>
            </a:r>
          </a:p>
        </p:txBody>
      </p:sp>
      <p:sp>
        <p:nvSpPr>
          <p:cNvPr id="3" name="Segnaposto contenuto 2"/>
          <p:cNvSpPr>
            <a:spLocks noGrp="1"/>
          </p:cNvSpPr>
          <p:nvPr>
            <p:ph idx="1"/>
          </p:nvPr>
        </p:nvSpPr>
        <p:spPr/>
        <p:txBody>
          <a:bodyPr>
            <a:normAutofit/>
          </a:bodyPr>
          <a:lstStyle/>
          <a:p>
            <a:pPr algn="just"/>
            <a:r>
              <a:rPr lang="it-IT" dirty="0"/>
              <a:t>Il cervello come tutto il corpo ha bisogno di energia per poter esplicare le proprie funzioni,</a:t>
            </a:r>
          </a:p>
          <a:p>
            <a:pPr algn="just">
              <a:spcBef>
                <a:spcPts val="24"/>
              </a:spcBef>
              <a:buNone/>
            </a:pPr>
            <a:r>
              <a:rPr lang="it-IT" dirty="0"/>
              <a:t>  	e mantenersi in salute, quest’energia la ricava dagli zuccheri che arrivano al cervello </a:t>
            </a:r>
            <a:r>
              <a:rPr lang="it-IT" dirty="0" err="1"/>
              <a:t>attra</a:t>
            </a:r>
            <a:r>
              <a:rPr lang="it-IT" dirty="0"/>
              <a:t>- verso il sangue. Gli zuccheri raffinati sono di assorbimento rapido e passando nel circolo sanguigno innalzano rapidamente la glicemia, stimolando il pancreas alla produzione di </a:t>
            </a:r>
            <a:r>
              <a:rPr lang="it-IT" dirty="0" err="1"/>
              <a:t>insu</a:t>
            </a:r>
            <a:r>
              <a:rPr lang="it-IT" dirty="0"/>
              <a:t>- </a:t>
            </a:r>
            <a:r>
              <a:rPr lang="it-IT" dirty="0" err="1"/>
              <a:t>lina</a:t>
            </a:r>
            <a:r>
              <a:rPr lang="it-IT"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Attenti a quei due</a:t>
            </a:r>
          </a:p>
        </p:txBody>
      </p:sp>
      <p:sp>
        <p:nvSpPr>
          <p:cNvPr id="3" name="Segnaposto contenuto 2"/>
          <p:cNvSpPr>
            <a:spLocks noGrp="1"/>
          </p:cNvSpPr>
          <p:nvPr>
            <p:ph idx="1"/>
          </p:nvPr>
        </p:nvSpPr>
        <p:spPr/>
        <p:txBody>
          <a:bodyPr>
            <a:normAutofit fontScale="92500"/>
          </a:bodyPr>
          <a:lstStyle/>
          <a:p>
            <a:pPr algn="just"/>
            <a:r>
              <a:rPr lang="it-IT" dirty="0"/>
              <a:t>Glucosio e insulina sono un binomio perfetto quando non si altera il rapporto di assorbimento lento in assorbimento rapido tipico degli zuccheri raffinati che fanno secernere al pancreas una quantità elevata di insulina con una conseguente ipoglicemia che richiederà altro zucchero.</a:t>
            </a:r>
          </a:p>
          <a:p>
            <a:pPr algn="just"/>
            <a:r>
              <a:rPr lang="it-IT" dirty="0"/>
              <a:t>Questa rapida caduta della glicemia, provoca disturbi </a:t>
            </a:r>
            <a:r>
              <a:rPr lang="it-IT" dirty="0" err="1"/>
              <a:t>psico</a:t>
            </a:r>
            <a:r>
              <a:rPr lang="it-IT" dirty="0"/>
              <a:t>- comportamentali (irritabilità, deficit di memoria, comportamenti aggressivi).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I nostri </a:t>
            </a:r>
            <a:r>
              <a:rPr lang="it-IT" sz="4000" dirty="0" err="1"/>
              <a:t>antenati…</a:t>
            </a:r>
            <a:r>
              <a:rPr lang="it-IT" sz="4000" dirty="0"/>
              <a:t>..</a:t>
            </a:r>
          </a:p>
        </p:txBody>
      </p:sp>
      <p:sp>
        <p:nvSpPr>
          <p:cNvPr id="3" name="Segnaposto contenuto 2"/>
          <p:cNvSpPr>
            <a:spLocks noGrp="1"/>
          </p:cNvSpPr>
          <p:nvPr>
            <p:ph idx="1"/>
          </p:nvPr>
        </p:nvSpPr>
        <p:spPr>
          <a:xfrm>
            <a:off x="395536" y="1417638"/>
            <a:ext cx="8229600" cy="4963690"/>
          </a:xfrm>
        </p:spPr>
        <p:txBody>
          <a:bodyPr>
            <a:noAutofit/>
          </a:bodyPr>
          <a:lstStyle/>
          <a:p>
            <a:pPr algn="just"/>
            <a:r>
              <a:rPr lang="it-IT" sz="2800" dirty="0" err="1"/>
              <a:t>….non</a:t>
            </a:r>
            <a:r>
              <a:rPr lang="it-IT" sz="2800" dirty="0"/>
              <a:t> avevano tanto zucchero a disposizione per cui non siamo predisposti geneticamente ad un così rapido assorbimento ed ad un’altrettanto rapida secrezione insulinica.</a:t>
            </a:r>
          </a:p>
          <a:p>
            <a:pPr algn="just"/>
            <a:r>
              <a:rPr lang="it-IT" sz="2800" dirty="0"/>
              <a:t> Con il ripetersi di questi meccanismi si può creare uno stato di </a:t>
            </a:r>
            <a:r>
              <a:rPr lang="it-IT" sz="2800" b="1" dirty="0"/>
              <a:t>inadeguatezza </a:t>
            </a:r>
            <a:r>
              <a:rPr lang="it-IT" sz="2800" dirty="0"/>
              <a:t>(v. anoressie).</a:t>
            </a:r>
          </a:p>
          <a:p>
            <a:pPr algn="just"/>
            <a:r>
              <a:rPr lang="it-IT" sz="2800" dirty="0"/>
              <a:t>di alterazione sensoriale (percezione errata del sé)</a:t>
            </a:r>
          </a:p>
          <a:p>
            <a:pPr algn="just"/>
            <a:r>
              <a:rPr lang="it-IT" sz="2800" dirty="0"/>
              <a:t>ed intellettiva che alcune volte possono essere </a:t>
            </a:r>
          </a:p>
          <a:p>
            <a:pPr algn="just"/>
            <a:r>
              <a:rPr lang="it-IT" sz="2800" dirty="0"/>
              <a:t>scambiati per stati nevrotici od addirittura psicotici……</a:t>
            </a:r>
          </a:p>
          <a:p>
            <a:pPr algn="just"/>
            <a:endParaRPr lang="it-IT" sz="2800" dirty="0"/>
          </a:p>
          <a:p>
            <a:pPr algn="just"/>
            <a:endParaRPr lang="it-IT" sz="2800" dirty="0"/>
          </a:p>
          <a:p>
            <a:pPr marL="0" indent="0" algn="just">
              <a:buNone/>
            </a:pPr>
            <a:endParaRPr lang="it-IT" sz="2800" dirty="0"/>
          </a:p>
          <a:p>
            <a:pPr>
              <a:buNone/>
            </a:pPr>
            <a:r>
              <a:rPr lang="it-IT"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Il cibo ci aiuta</a:t>
            </a:r>
          </a:p>
        </p:txBody>
      </p:sp>
      <p:sp>
        <p:nvSpPr>
          <p:cNvPr id="3" name="Segnaposto contenuto 2"/>
          <p:cNvSpPr>
            <a:spLocks noGrp="1"/>
          </p:cNvSpPr>
          <p:nvPr>
            <p:ph idx="1"/>
          </p:nvPr>
        </p:nvSpPr>
        <p:spPr/>
        <p:txBody>
          <a:bodyPr>
            <a:normAutofit/>
          </a:bodyPr>
          <a:lstStyle/>
          <a:p>
            <a:pPr algn="just"/>
            <a:r>
              <a:rPr lang="it-IT" dirty="0"/>
              <a:t>Secondo Linus </a:t>
            </a:r>
            <a:r>
              <a:rPr lang="it-IT" dirty="0" err="1"/>
              <a:t>Pauling</a:t>
            </a:r>
            <a:r>
              <a:rPr lang="it-IT" dirty="0"/>
              <a:t>, premio Nobel per la Biochimica nel 1954, molti </a:t>
            </a:r>
            <a:r>
              <a:rPr lang="it-IT" u="sng" dirty="0"/>
              <a:t>disturbi mentali </a:t>
            </a:r>
            <a:r>
              <a:rPr lang="it-IT" dirty="0"/>
              <a:t>sono da associarsi ad una cronica carenza di vitamine del gruppo B (B</a:t>
            </a:r>
            <a:r>
              <a:rPr lang="it-IT" baseline="-25000" dirty="0"/>
              <a:t>1</a:t>
            </a:r>
            <a:r>
              <a:rPr lang="it-IT" dirty="0"/>
              <a:t>, B</a:t>
            </a:r>
            <a:r>
              <a:rPr lang="it-IT" baseline="-25000" dirty="0"/>
              <a:t>2</a:t>
            </a:r>
            <a:r>
              <a:rPr lang="it-IT" dirty="0"/>
              <a:t>, B</a:t>
            </a:r>
            <a:r>
              <a:rPr lang="it-IT" baseline="-25000" dirty="0"/>
              <a:t>6</a:t>
            </a:r>
            <a:r>
              <a:rPr lang="it-IT" dirty="0"/>
              <a:t>, B</a:t>
            </a:r>
            <a:r>
              <a:rPr lang="it-IT" baseline="-25000" dirty="0"/>
              <a:t>12 </a:t>
            </a:r>
            <a:r>
              <a:rPr lang="it-IT" dirty="0" err="1"/>
              <a:t>ecc</a:t>
            </a:r>
            <a:r>
              <a:rPr lang="it-IT" dirty="0"/>
              <a:t>).</a:t>
            </a:r>
          </a:p>
          <a:p>
            <a:pPr algn="just"/>
            <a:r>
              <a:rPr lang="it-IT" dirty="0"/>
              <a:t>Queste vitamine spesso fungono da </a:t>
            </a:r>
            <a:r>
              <a:rPr lang="it-IT" dirty="0" err="1"/>
              <a:t>neurotra</a:t>
            </a:r>
            <a:r>
              <a:rPr lang="it-IT" dirty="0"/>
              <a:t>- </a:t>
            </a:r>
            <a:r>
              <a:rPr lang="it-IT" dirty="0" err="1"/>
              <a:t>smettitori</a:t>
            </a:r>
            <a:r>
              <a:rPr lang="it-IT" dirty="0"/>
              <a:t>, permettono ed aiutano la tra- </a:t>
            </a:r>
            <a:r>
              <a:rPr lang="it-IT" dirty="0" err="1"/>
              <a:t>smissione</a:t>
            </a:r>
            <a:r>
              <a:rPr lang="it-IT" dirty="0"/>
              <a:t> dei segnali elettrici tra le varie </a:t>
            </a:r>
            <a:r>
              <a:rPr lang="it-IT" dirty="0" err="1"/>
              <a:t>cel</a:t>
            </a:r>
            <a:r>
              <a:rPr lang="it-IT" dirty="0"/>
              <a:t>- lule ed aree del cervello.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Altri micronutrienti</a:t>
            </a:r>
          </a:p>
        </p:txBody>
      </p:sp>
      <p:sp>
        <p:nvSpPr>
          <p:cNvPr id="3" name="Segnaposto contenuto 2"/>
          <p:cNvSpPr>
            <a:spLocks noGrp="1"/>
          </p:cNvSpPr>
          <p:nvPr>
            <p:ph idx="1"/>
          </p:nvPr>
        </p:nvSpPr>
        <p:spPr/>
        <p:txBody>
          <a:bodyPr/>
          <a:lstStyle/>
          <a:p>
            <a:pPr algn="just"/>
            <a:r>
              <a:rPr lang="it-IT" dirty="0"/>
              <a:t>La serotonina è un neurotrasmettitore e si forma a partire da un amminoacido, il </a:t>
            </a:r>
            <a:r>
              <a:rPr lang="it-IT" dirty="0" err="1"/>
              <a:t>triptofano</a:t>
            </a:r>
            <a:r>
              <a:rPr lang="it-IT" dirty="0"/>
              <a:t>. Povero di </a:t>
            </a:r>
            <a:r>
              <a:rPr lang="it-IT" dirty="0" err="1"/>
              <a:t>triptofano</a:t>
            </a:r>
            <a:r>
              <a:rPr lang="it-IT" dirty="0"/>
              <a:t> è il mais.</a:t>
            </a:r>
          </a:p>
          <a:p>
            <a:pPr algn="just"/>
            <a:r>
              <a:rPr lang="it-IT" dirty="0"/>
              <a:t>La carne, pur essendo ricca di triptofano, si è osservato che non si traduce in un valido apporto al cervello, in quanto è competitivo con altri amminoacidi.</a:t>
            </a:r>
          </a:p>
          <a:p>
            <a:pPr algn="just"/>
            <a:r>
              <a:rPr lang="it-IT" dirty="0"/>
              <a:t>Ne sono ricchi i cereali e gli ortaggi.</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err="1"/>
              <a:t>….altri</a:t>
            </a:r>
            <a:r>
              <a:rPr lang="it-IT" sz="4000" dirty="0"/>
              <a:t> aiuti dal cibo</a:t>
            </a:r>
          </a:p>
        </p:txBody>
      </p:sp>
      <p:sp>
        <p:nvSpPr>
          <p:cNvPr id="3" name="Segnaposto contenuto 2"/>
          <p:cNvSpPr>
            <a:spLocks noGrp="1"/>
          </p:cNvSpPr>
          <p:nvPr>
            <p:ph idx="1"/>
          </p:nvPr>
        </p:nvSpPr>
        <p:spPr/>
        <p:txBody>
          <a:bodyPr>
            <a:normAutofit lnSpcReduction="10000"/>
          </a:bodyPr>
          <a:lstStyle/>
          <a:p>
            <a:pPr algn="just"/>
            <a:r>
              <a:rPr lang="it-IT" dirty="0"/>
              <a:t>La </a:t>
            </a:r>
            <a:r>
              <a:rPr lang="it-IT" b="1" dirty="0"/>
              <a:t>tirosina</a:t>
            </a:r>
            <a:r>
              <a:rPr lang="it-IT" dirty="0"/>
              <a:t> è un amminoacido trasformata nel neurotrasmettitore dopamina, svolge un ruolo importante nella stabilità </a:t>
            </a:r>
            <a:r>
              <a:rPr lang="it-IT" dirty="0" err="1"/>
              <a:t>psicoemotiva</a:t>
            </a:r>
            <a:r>
              <a:rPr lang="it-IT" dirty="0"/>
              <a:t> e nella depressione (pesce, uova, cerali, legumi e  frutta secca) .</a:t>
            </a:r>
          </a:p>
          <a:p>
            <a:pPr algn="just"/>
            <a:r>
              <a:rPr lang="it-IT" dirty="0"/>
              <a:t>La </a:t>
            </a:r>
            <a:r>
              <a:rPr lang="it-IT" b="1" dirty="0"/>
              <a:t>lecitina di soia</a:t>
            </a:r>
            <a:r>
              <a:rPr lang="it-IT" dirty="0"/>
              <a:t> contiene la </a:t>
            </a:r>
            <a:r>
              <a:rPr lang="it-IT" u="sng" dirty="0"/>
              <a:t>colina, </a:t>
            </a:r>
            <a:r>
              <a:rPr lang="it-IT" dirty="0"/>
              <a:t>presente anche nell’uovo, usata per migliorare la me- moria e contrastare il decadimento </a:t>
            </a:r>
            <a:r>
              <a:rPr lang="it-IT" dirty="0" err="1"/>
              <a:t>intellet</a:t>
            </a:r>
            <a:r>
              <a:rPr lang="it-IT" dirty="0"/>
              <a:t>- </a:t>
            </a:r>
            <a:r>
              <a:rPr lang="it-IT" dirty="0" err="1"/>
              <a:t>tivo</a:t>
            </a:r>
            <a:r>
              <a:rPr lang="it-IT" dirty="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…..infine</a:t>
            </a:r>
          </a:p>
        </p:txBody>
      </p:sp>
      <p:sp>
        <p:nvSpPr>
          <p:cNvPr id="3" name="Segnaposto contenuto 2"/>
          <p:cNvSpPr>
            <a:spLocks noGrp="1"/>
          </p:cNvSpPr>
          <p:nvPr>
            <p:ph idx="1"/>
          </p:nvPr>
        </p:nvSpPr>
        <p:spPr>
          <a:xfrm>
            <a:off x="471445" y="1417638"/>
            <a:ext cx="8229600" cy="4853136"/>
          </a:xfrm>
        </p:spPr>
        <p:txBody>
          <a:bodyPr>
            <a:noAutofit/>
          </a:bodyPr>
          <a:lstStyle/>
          <a:p>
            <a:pPr algn="just"/>
            <a:r>
              <a:rPr lang="it-IT" sz="2800" dirty="0"/>
              <a:t>Una delle vitamine più importanti per il sistema </a:t>
            </a:r>
            <a:r>
              <a:rPr lang="it-IT" sz="2800" dirty="0" err="1"/>
              <a:t>nervosoe</a:t>
            </a:r>
            <a:r>
              <a:rPr lang="it-IT" sz="2800" dirty="0"/>
              <a:t> la vit.B3 (la niacina) la cui deficienza provoca la pellagra, malattia che presenta anche disturbi psichici.</a:t>
            </a:r>
          </a:p>
          <a:p>
            <a:pPr algn="just"/>
            <a:r>
              <a:rPr lang="it-IT" sz="2800" dirty="0"/>
              <a:t>Era diffusa non molti anni fa al sud degli Stati Uniti a causa del largo consumo di farine bianche e di mais. Diffusa anche nelle nostre vallate nei secoli scorsi.</a:t>
            </a:r>
          </a:p>
          <a:p>
            <a:pPr algn="just"/>
            <a:r>
              <a:rPr lang="it-IT" sz="2800" dirty="0"/>
              <a:t>Tra i sintomi da carenza:affaticamento,disturbi legati alla percezione,palpitazioni e nei casi più gravi è stata associata alla schizofrenia.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7158" y="274638"/>
            <a:ext cx="8329642" cy="6154758"/>
          </a:xfrm>
        </p:spPr>
        <p:txBody>
          <a:bodyPr>
            <a:normAutofit/>
          </a:bodyPr>
          <a:lstStyle/>
          <a:p>
            <a:pPr algn="l"/>
            <a:r>
              <a:rPr lang="it-IT" dirty="0">
                <a:solidFill>
                  <a:srgbClr val="FF0000"/>
                </a:solidFill>
                <a:latin typeface="Algerian" pitchFamily="82" charset="0"/>
              </a:rPr>
              <a:t> Il CIBO:  </a:t>
            </a:r>
            <a:r>
              <a:rPr lang="it-IT" sz="2800" dirty="0">
                <a:latin typeface="AR JULIAN" pitchFamily="2" charset="0"/>
              </a:rPr>
              <a:t>STORIA,  CULTURA,  SOCIALITA’</a:t>
            </a:r>
            <a:br>
              <a:rPr lang="it-IT" sz="2800" dirty="0">
                <a:latin typeface="AR JULIAN" pitchFamily="2" charset="0"/>
              </a:rPr>
            </a:br>
            <a:r>
              <a:rPr lang="it-IT" sz="2800" dirty="0">
                <a:latin typeface="AR JULIAN" pitchFamily="2" charset="0"/>
              </a:rPr>
              <a:t>              PIACERE……MA NELL’ULTIMO </a:t>
            </a:r>
            <a:br>
              <a:rPr lang="it-IT" sz="2800" dirty="0">
                <a:latin typeface="AR JULIAN" pitchFamily="2" charset="0"/>
              </a:rPr>
            </a:br>
            <a:r>
              <a:rPr lang="it-IT" sz="2800" dirty="0">
                <a:latin typeface="AR JULIAN" pitchFamily="2" charset="0"/>
              </a:rPr>
              <a:t> PERIODO E’</a:t>
            </a:r>
            <a:r>
              <a:rPr lang="it-IT" sz="3200" dirty="0">
                <a:latin typeface="AR JULIAN" pitchFamily="2" charset="0"/>
              </a:rPr>
              <a:t> stato relegato nelle anguste </a:t>
            </a:r>
            <a:br>
              <a:rPr lang="it-IT" sz="3200" dirty="0">
                <a:latin typeface="AR JULIAN" pitchFamily="2" charset="0"/>
              </a:rPr>
            </a:br>
            <a:r>
              <a:rPr lang="it-IT" sz="3200" dirty="0">
                <a:latin typeface="AR JULIAN" pitchFamily="2" charset="0"/>
              </a:rPr>
              <a:t> strettoie del paradigma calorico…….. </a:t>
            </a:r>
          </a:p>
        </p:txBody>
      </p:sp>
      <p:graphicFrame>
        <p:nvGraphicFramePr>
          <p:cNvPr id="4" name="Segnaposto contenuto 3"/>
          <p:cNvGraphicFramePr>
            <a:graphicFrameLocks noGrp="1"/>
          </p:cNvGraphicFramePr>
          <p:nvPr>
            <p:ph idx="1"/>
          </p:nvPr>
        </p:nvGraphicFramePr>
        <p:xfrm>
          <a:off x="457200" y="357188"/>
          <a:ext cx="8229600" cy="37084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xmlns="" val="20000"/>
                    </a:ext>
                  </a:extLst>
                </a:gridCol>
              </a:tblGrid>
              <a:tr h="370840">
                <a:tc>
                  <a:txBody>
                    <a:bodyPr/>
                    <a:lstStyle/>
                    <a:p>
                      <a:endParaRPr lang="it-IT" dirty="0"/>
                    </a:p>
                  </a:txBody>
                  <a:tcPr/>
                </a:tc>
                <a:extLst>
                  <a:ext uri="{0D108BD9-81ED-4DB2-BD59-A6C34878D82A}">
                    <a16:rowId xmlns:a16="http://schemas.microsoft.com/office/drawing/2014/main" xmlns="" val="10000"/>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…ancora</a:t>
            </a:r>
            <a:endParaRPr lang="it-IT" dirty="0"/>
          </a:p>
        </p:txBody>
      </p:sp>
      <p:sp>
        <p:nvSpPr>
          <p:cNvPr id="3" name="Segnaposto contenuto 2"/>
          <p:cNvSpPr>
            <a:spLocks noGrp="1"/>
          </p:cNvSpPr>
          <p:nvPr>
            <p:ph idx="1"/>
          </p:nvPr>
        </p:nvSpPr>
        <p:spPr/>
        <p:txBody>
          <a:bodyPr/>
          <a:lstStyle/>
          <a:p>
            <a:pPr algn="just"/>
            <a:r>
              <a:rPr lang="it-IT" b="1" dirty="0"/>
              <a:t>Omega3: </a:t>
            </a:r>
            <a:r>
              <a:rPr lang="it-IT" dirty="0"/>
              <a:t>molti studi hanno dimostrato che la </a:t>
            </a:r>
            <a:r>
              <a:rPr lang="it-IT" dirty="0" err="1"/>
              <a:t>diminuizione</a:t>
            </a:r>
            <a:r>
              <a:rPr lang="it-IT" dirty="0"/>
              <a:t> dei fosfolipidi celebrali (costituiti da </a:t>
            </a:r>
            <a:r>
              <a:rPr lang="el-GR" dirty="0"/>
              <a:t>Ω</a:t>
            </a:r>
            <a:r>
              <a:rPr lang="it-IT" dirty="0"/>
              <a:t>3 e fosforo) possa ricollegarsi a sintomi comportamentali dei bambini.</a:t>
            </a:r>
          </a:p>
          <a:p>
            <a:pPr algn="just"/>
            <a:r>
              <a:rPr lang="it-IT" b="1" dirty="0"/>
              <a:t>Minerali: </a:t>
            </a:r>
            <a:r>
              <a:rPr lang="it-IT" dirty="0"/>
              <a:t>la carenza o l’eccesso di questi viene ritenuto concausa di disturbi </a:t>
            </a:r>
            <a:r>
              <a:rPr lang="it-IT" dirty="0" err="1"/>
              <a:t>comportamen</a:t>
            </a:r>
            <a:r>
              <a:rPr lang="it-IT" dirty="0"/>
              <a:t>- tali. Il magnesio e lo zinco sono antiossidanti neuronali fondamentali.</a:t>
            </a:r>
          </a:p>
        </p:txBody>
      </p:sp>
      <p:sp>
        <p:nvSpPr>
          <p:cNvPr id="4" name="Titolo 1">
            <a:extLst>
              <a:ext uri="{FF2B5EF4-FFF2-40B4-BE49-F238E27FC236}">
                <a16:creationId xmlns:a16="http://schemas.microsoft.com/office/drawing/2014/main" xmlns="" id="{0A305AB8-B9BA-4FA2-8D5A-41EAF01196DC}"/>
              </a:ext>
            </a:extLst>
          </p:cNvPr>
          <p:cNvSpPr txBox="1">
            <a:spLocks/>
          </p:cNvSpPr>
          <p:nvPr/>
        </p:nvSpPr>
        <p:spPr>
          <a:xfrm>
            <a:off x="457200" y="26064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a:t>…ancora</a:t>
            </a:r>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a:bodyPr>
          <a:lstStyle/>
          <a:p>
            <a:r>
              <a:rPr lang="it-IT" sz="4000" dirty="0"/>
              <a:t>Disordini alimentari </a:t>
            </a:r>
            <a:r>
              <a:rPr lang="it-IT" sz="4000" dirty="0" err="1"/>
              <a:t>gluten</a:t>
            </a:r>
            <a:r>
              <a:rPr lang="it-IT" sz="4000" dirty="0"/>
              <a:t> correlati</a:t>
            </a:r>
          </a:p>
        </p:txBody>
      </p:sp>
      <p:sp>
        <p:nvSpPr>
          <p:cNvPr id="3" name="Segnaposto contenuto 2"/>
          <p:cNvSpPr>
            <a:spLocks noGrp="1"/>
          </p:cNvSpPr>
          <p:nvPr>
            <p:ph idx="1"/>
          </p:nvPr>
        </p:nvSpPr>
        <p:spPr/>
        <p:txBody>
          <a:bodyPr>
            <a:normAutofit fontScale="40000" lnSpcReduction="20000"/>
          </a:bodyPr>
          <a:lstStyle/>
          <a:p>
            <a:pPr>
              <a:buNone/>
            </a:pPr>
            <a:r>
              <a:rPr lang="it-IT" dirty="0"/>
              <a:t>                       </a:t>
            </a:r>
          </a:p>
          <a:p>
            <a:pPr algn="just">
              <a:lnSpc>
                <a:spcPct val="120000"/>
              </a:lnSpc>
            </a:pPr>
            <a:r>
              <a:rPr lang="it-IT" sz="8000" dirty="0"/>
              <a:t>Le moderne </a:t>
            </a:r>
            <a:r>
              <a:rPr lang="it-IT" sz="8000" dirty="0" err="1"/>
              <a:t>varieta</a:t>
            </a:r>
            <a:r>
              <a:rPr lang="it-IT" sz="8000" dirty="0"/>
              <a:t>̀ del grano sono frutto anche dell'ingegneria genetica, impiegata con la </a:t>
            </a:r>
            <a:r>
              <a:rPr lang="it-IT" sz="8000" dirty="0" err="1"/>
              <a:t>finalita</a:t>
            </a:r>
            <a:r>
              <a:rPr lang="it-IT" sz="8000" dirty="0"/>
              <a:t>̀ di aumentarne la resistenza alle malattie e, soprattutto, la </a:t>
            </a:r>
            <a:r>
              <a:rPr lang="it-IT" sz="8000" dirty="0" err="1"/>
              <a:t>produttivita</a:t>
            </a:r>
            <a:r>
              <a:rPr lang="it-IT" sz="8000" dirty="0"/>
              <a:t>̀. Infatti, per impedire agli steli di crescere troppo alti e collassare poi sotto l’azione del vento (</a:t>
            </a:r>
            <a:r>
              <a:rPr lang="it-IT" sz="8000" dirty="0" err="1"/>
              <a:t>allet-tamento</a:t>
            </a:r>
            <a:r>
              <a:rPr lang="it-IT" sz="8000" dirty="0"/>
              <a:t>), sono stati selezionati dei geni particolari ( Rht1 e Rht2 ). </a:t>
            </a:r>
          </a:p>
          <a:p>
            <a:pPr>
              <a:buNone/>
            </a:pPr>
            <a:r>
              <a:rPr lang="it-IT" dirty="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14366" y="332656"/>
            <a:ext cx="8229600" cy="1008112"/>
          </a:xfrm>
        </p:spPr>
        <p:txBody>
          <a:bodyPr>
            <a:noAutofit/>
          </a:bodyPr>
          <a:lstStyle/>
          <a:p>
            <a:r>
              <a:rPr lang="it-IT" sz="4000" dirty="0"/>
              <a:t/>
            </a:r>
            <a:br>
              <a:rPr lang="it-IT" sz="4000" dirty="0"/>
            </a:br>
            <a:r>
              <a:rPr lang="it-IT" sz="4000" dirty="0"/>
              <a:t>Il grano </a:t>
            </a:r>
            <a:r>
              <a:rPr lang="it-IT" sz="4000" dirty="0" err="1"/>
              <a:t>Norin</a:t>
            </a:r>
            <a:r>
              <a:rPr lang="it-IT" sz="4000" dirty="0"/>
              <a:t> 10</a:t>
            </a:r>
            <a:r>
              <a:rPr lang="it-IT" sz="3200" dirty="0"/>
              <a:t/>
            </a:r>
            <a:br>
              <a:rPr lang="it-IT" sz="3200" dirty="0"/>
            </a:br>
            <a:endParaRPr lang="it-IT" sz="3200" dirty="0"/>
          </a:p>
        </p:txBody>
      </p:sp>
      <p:sp>
        <p:nvSpPr>
          <p:cNvPr id="3" name="Segnaposto contenuto 2"/>
          <p:cNvSpPr>
            <a:spLocks noGrp="1"/>
          </p:cNvSpPr>
          <p:nvPr>
            <p:ph idx="1"/>
          </p:nvPr>
        </p:nvSpPr>
        <p:spPr>
          <a:xfrm>
            <a:off x="500034" y="1052736"/>
            <a:ext cx="8229600" cy="5044839"/>
          </a:xfrm>
        </p:spPr>
        <p:txBody>
          <a:bodyPr>
            <a:normAutofit fontScale="47500" lnSpcReduction="20000"/>
          </a:bodyPr>
          <a:lstStyle/>
          <a:p>
            <a:pPr>
              <a:buNone/>
            </a:pPr>
            <a:r>
              <a:rPr lang="it-IT" dirty="0"/>
              <a:t>    </a:t>
            </a:r>
          </a:p>
          <a:p>
            <a:pPr algn="just">
              <a:spcBef>
                <a:spcPts val="1200"/>
              </a:spcBef>
              <a:buNone/>
            </a:pPr>
            <a:r>
              <a:rPr lang="it-IT" sz="5100" dirty="0"/>
              <a:t>    	</a:t>
            </a:r>
          </a:p>
          <a:p>
            <a:pPr algn="just">
              <a:spcBef>
                <a:spcPts val="1200"/>
              </a:spcBef>
              <a:buNone/>
            </a:pPr>
            <a:r>
              <a:rPr lang="it-IT" sz="5800" dirty="0"/>
              <a:t>	La </a:t>
            </a:r>
            <a:r>
              <a:rPr lang="it-IT" sz="5800" dirty="0" err="1"/>
              <a:t>varieta</a:t>
            </a:r>
            <a:r>
              <a:rPr lang="it-IT" sz="5800" dirty="0"/>
              <a:t>̀ così ottenuta viene denominata “Norin10” (proveniente dalla stazione sperimentale di </a:t>
            </a:r>
            <a:r>
              <a:rPr lang="it-IT" sz="5800" dirty="0" err="1"/>
              <a:t>Norin</a:t>
            </a:r>
            <a:r>
              <a:rPr lang="it-IT" sz="5800" dirty="0"/>
              <a:t> in Giappone). Essa è una </a:t>
            </a:r>
            <a:r>
              <a:rPr lang="it-IT" sz="5800" dirty="0" err="1"/>
              <a:t>varietà</a:t>
            </a:r>
            <a:r>
              <a:rPr lang="it-IT" sz="5800" dirty="0"/>
              <a:t> semi-nana a spighe molto grosse. Nel tempo il grano Norin10” è stato utilizzato per altri incroci ed ibridazioni con altre </a:t>
            </a:r>
            <a:r>
              <a:rPr lang="it-IT" sz="5800" dirty="0" err="1"/>
              <a:t>varieta</a:t>
            </a:r>
            <a:r>
              <a:rPr lang="it-IT" sz="5800" dirty="0"/>
              <a:t>̀ tradizionali e locali e da questi incroci sono derivate </a:t>
            </a:r>
            <a:r>
              <a:rPr lang="it-IT" sz="5800" dirty="0" err="1"/>
              <a:t>cultivars</a:t>
            </a:r>
            <a:r>
              <a:rPr lang="it-IT" sz="5800" dirty="0"/>
              <a:t> ad </a:t>
            </a:r>
            <a:r>
              <a:rPr lang="it-IT" sz="5800" u="sng" dirty="0"/>
              <a:t>altissima resa dal punto vista industriale</a:t>
            </a:r>
            <a:r>
              <a:rPr lang="it-IT" sz="5800" dirty="0"/>
              <a:t>. Nel 1974 In Italia è stata ottenuta una mutazione di grano duro, il “ Creso”, a partire dalla </a:t>
            </a:r>
            <a:r>
              <a:rPr lang="it-IT" sz="5800" dirty="0" err="1"/>
              <a:t>varietà</a:t>
            </a:r>
            <a:r>
              <a:rPr lang="it-IT" sz="5800" dirty="0"/>
              <a:t> "Senatore Cappelli”, nome che il suo creatore Nazzareno </a:t>
            </a:r>
            <a:r>
              <a:rPr lang="it-IT" sz="5800" dirty="0" err="1"/>
              <a:t>Strampelli</a:t>
            </a:r>
            <a:r>
              <a:rPr lang="it-IT" sz="5800" dirty="0"/>
              <a:t> diede in onore del Senatore R. Cappelli.</a:t>
            </a:r>
            <a:endParaRPr lang="it-IT" sz="51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Relazione anoressia-celiachia?</a:t>
            </a:r>
          </a:p>
        </p:txBody>
      </p:sp>
      <p:sp>
        <p:nvSpPr>
          <p:cNvPr id="3" name="Segnaposto contenuto 2"/>
          <p:cNvSpPr>
            <a:spLocks noGrp="1"/>
          </p:cNvSpPr>
          <p:nvPr>
            <p:ph idx="1"/>
          </p:nvPr>
        </p:nvSpPr>
        <p:spPr/>
        <p:txBody>
          <a:bodyPr>
            <a:normAutofit fontScale="92500" lnSpcReduction="20000"/>
          </a:bodyPr>
          <a:lstStyle/>
          <a:p>
            <a:pPr>
              <a:lnSpc>
                <a:spcPct val="120000"/>
              </a:lnSpc>
            </a:pPr>
            <a:r>
              <a:rPr lang="it-IT" sz="2400" dirty="0"/>
              <a:t>L'anoressia nervosa è associata con la malattia celiaca sia prima che dopo la diagnosi di celiachia. E’ quanto mostrato da uno studio pubblicato on line su </a:t>
            </a:r>
            <a:r>
              <a:rPr lang="it-IT" sz="2400" dirty="0" err="1"/>
              <a:t>Pediatrics</a:t>
            </a:r>
            <a:r>
              <a:rPr lang="it-IT" sz="2400" dirty="0"/>
              <a:t> in cui il collegamento è apparso chiaro e significativo nelle donne, mentre per gli uomini i dati, ne- </a:t>
            </a:r>
            <a:r>
              <a:rPr lang="it-IT" sz="2400" dirty="0" err="1"/>
              <a:t>gativi</a:t>
            </a:r>
            <a:r>
              <a:rPr lang="it-IT" sz="2400" dirty="0"/>
              <a:t>, sono da prendere con cautela.</a:t>
            </a:r>
          </a:p>
          <a:p>
            <a:pPr>
              <a:lnSpc>
                <a:spcPct val="120000"/>
              </a:lnSpc>
            </a:pPr>
            <a:r>
              <a:rPr lang="it-IT" sz="2400" dirty="0"/>
              <a:t>Precedenti ricerche suggeriscono un'associazione della malattia celiaca (CD) con l’anoressia nervosa (AN), ma ad oggi i dati sono per lo più limitati a case report. Differenziazione tra le due malattie a volte può essere difficile a causa di alcuni sintomi comuni, tra cui dolore addominale, gonfiore, diarrea e sottopeso. In questo studio gli autori hanno voluto determinare se la CD fosse realmente associata con la diagnosi di AN.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357AFD35-272D-4DFE-B2EC-1F77F0E23836}"/>
              </a:ext>
            </a:extLst>
          </p:cNvPr>
          <p:cNvSpPr>
            <a:spLocks noGrp="1"/>
          </p:cNvSpPr>
          <p:nvPr>
            <p:ph idx="1"/>
          </p:nvPr>
        </p:nvSpPr>
        <p:spPr>
          <a:xfrm>
            <a:off x="457200" y="620688"/>
            <a:ext cx="8229600" cy="4525963"/>
          </a:xfrm>
        </p:spPr>
        <p:txBody>
          <a:bodyPr/>
          <a:lstStyle/>
          <a:p>
            <a:r>
              <a:rPr lang="it-IT" sz="2200" dirty="0"/>
              <a:t>Le donne che hanno avuto sierologia CD positivo, ma senza evidenza di atrofia dei villi hanno mostrato una maggiore pro- </a:t>
            </a:r>
            <a:r>
              <a:rPr lang="it-IT" sz="2200" dirty="0" err="1"/>
              <a:t>babilità</a:t>
            </a:r>
            <a:r>
              <a:rPr lang="it-IT" sz="2200" dirty="0"/>
              <a:t> di avere una diagnosi di AN prima o dopo la diagnosi di celiachia.</a:t>
            </a:r>
          </a:p>
          <a:p>
            <a:endParaRPr lang="it-IT" dirty="0"/>
          </a:p>
        </p:txBody>
      </p:sp>
    </p:spTree>
    <p:extLst>
      <p:ext uri="{BB962C8B-B14F-4D97-AF65-F5344CB8AC3E}">
        <p14:creationId xmlns:p14="http://schemas.microsoft.com/office/powerpoint/2010/main" xmlns="" val="18919975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In </a:t>
            </a:r>
            <a:r>
              <a:rPr lang="it-IT" sz="4000" dirty="0" err="1"/>
              <a:t>conclusione…</a:t>
            </a:r>
            <a:endParaRPr lang="it-IT" sz="4000" dirty="0"/>
          </a:p>
        </p:txBody>
      </p:sp>
      <p:sp>
        <p:nvSpPr>
          <p:cNvPr id="3" name="Segnaposto contenuto 2"/>
          <p:cNvSpPr>
            <a:spLocks noGrp="1"/>
          </p:cNvSpPr>
          <p:nvPr>
            <p:ph idx="1"/>
          </p:nvPr>
        </p:nvSpPr>
        <p:spPr/>
        <p:txBody>
          <a:bodyPr>
            <a:normAutofit fontScale="25000" lnSpcReduction="20000"/>
          </a:bodyPr>
          <a:lstStyle/>
          <a:p>
            <a:r>
              <a:rPr lang="it-IT" sz="11200" dirty="0" err="1"/>
              <a:t>………l</a:t>
            </a:r>
            <a:r>
              <a:rPr lang="it-IT" sz="11200" dirty="0"/>
              <a:t>'associazione bidirezionale tra una diagnosi di anoressia nervosa e celiachia merita attenzione nella valutazione iniziale e nel follow-up di queste condizioni perché una diagnosi non completa e una diagnosi errata di questi disturbi è una probabile causa di morbilità lunga e inutile.</a:t>
            </a:r>
            <a:br>
              <a:rPr lang="it-IT" sz="11200" dirty="0"/>
            </a:br>
            <a:r>
              <a:rPr lang="it-IT" sz="11200" dirty="0"/>
              <a:t>In un commento di accompagnamento, il dr. Neville H. Golden, del Dipartimento di Pediatria, della Stanford </a:t>
            </a:r>
            <a:r>
              <a:rPr lang="it-IT" sz="11200" dirty="0" err="1"/>
              <a:t>University</a:t>
            </a:r>
            <a:r>
              <a:rPr lang="it-IT" sz="11200" dirty="0"/>
              <a:t> School of Medicine, in California, amplia l'interpretazione dello studio alla luce della popolarità delle diete senza glutine, anche in assenza di diagnosi di celiachia, soprattutto tra le giovani donne. </a:t>
            </a:r>
            <a:endParaRPr lang="it-IT" sz="8000" dirty="0"/>
          </a:p>
          <a:p>
            <a:endParaRPr lang="it-IT" dirty="0"/>
          </a:p>
          <a:p>
            <a:r>
              <a:rPr lang="it-IT" dirty="0"/>
              <a:t/>
            </a:r>
            <a:br>
              <a:rPr lang="it-IT" dirty="0"/>
            </a:br>
            <a:endParaRPr lang="it-IT"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41FB28D0-BD70-4D51-8AC1-D21E5143EEF5}"/>
              </a:ext>
            </a:extLst>
          </p:cNvPr>
          <p:cNvSpPr>
            <a:spLocks noGrp="1"/>
          </p:cNvSpPr>
          <p:nvPr>
            <p:ph idx="1"/>
          </p:nvPr>
        </p:nvSpPr>
        <p:spPr/>
        <p:txBody>
          <a:bodyPr>
            <a:normAutofit/>
          </a:bodyPr>
          <a:lstStyle/>
          <a:p>
            <a:pPr marL="0" indent="0">
              <a:buNone/>
            </a:pPr>
            <a:r>
              <a:rPr lang="it-IT" sz="2800" dirty="0"/>
              <a:t>Il dr. Golden spiega che l’interazione tra le diete senza glutine e i disturbi del comportamento alimentare è un problema ancora più grande. Questo importante studio affronta solo la punta di un iceberg.</a:t>
            </a:r>
          </a:p>
          <a:p>
            <a:pPr marL="0" indent="0">
              <a:buNone/>
            </a:pPr>
            <a:endParaRPr lang="it-IT" sz="2800" dirty="0"/>
          </a:p>
          <a:p>
            <a:pPr marL="0" indent="0">
              <a:buNone/>
            </a:pPr>
            <a:r>
              <a:rPr lang="it-IT" sz="2800" dirty="0"/>
              <a:t/>
            </a:r>
            <a:br>
              <a:rPr lang="it-IT" sz="2800" dirty="0"/>
            </a:br>
            <a:r>
              <a:rPr lang="it-IT" sz="1900" dirty="0"/>
              <a:t>Karl </a:t>
            </a:r>
            <a:r>
              <a:rPr lang="it-IT" sz="1900" dirty="0" err="1"/>
              <a:t>Mårild</a:t>
            </a:r>
            <a:r>
              <a:rPr lang="it-IT" sz="1900" dirty="0"/>
              <a:t> et al.  </a:t>
            </a:r>
            <a:r>
              <a:rPr lang="it-IT" sz="1900" dirty="0" err="1"/>
              <a:t>Celiac</a:t>
            </a:r>
            <a:r>
              <a:rPr lang="it-IT" sz="1900" dirty="0"/>
              <a:t> </a:t>
            </a:r>
            <a:r>
              <a:rPr lang="it-IT" sz="1900" dirty="0" err="1"/>
              <a:t>Disease</a:t>
            </a:r>
            <a:r>
              <a:rPr lang="it-IT" sz="1900" dirty="0"/>
              <a:t> and </a:t>
            </a:r>
            <a:r>
              <a:rPr lang="it-IT" sz="1900" dirty="0" err="1"/>
              <a:t>Anorexia</a:t>
            </a:r>
            <a:r>
              <a:rPr lang="it-IT" sz="1900" dirty="0"/>
              <a:t> Nervosa: A Nationwide </a:t>
            </a:r>
            <a:r>
              <a:rPr lang="it-IT" sz="1900" dirty="0" err="1"/>
              <a:t>Study</a:t>
            </a:r>
            <a:r>
              <a:rPr lang="it-IT" sz="1900" dirty="0"/>
              <a:t/>
            </a:r>
            <a:br>
              <a:rPr lang="it-IT" sz="1900" dirty="0"/>
            </a:br>
            <a:r>
              <a:rPr lang="it-IT" sz="1900" dirty="0"/>
              <a:t>http://pediatrics.aappublications.org/content/early/2017/03/30/peds.2016-4367</a:t>
            </a:r>
          </a:p>
          <a:p>
            <a:pPr marL="0" indent="0">
              <a:buNone/>
            </a:pPr>
            <a:r>
              <a:rPr lang="it-IT" dirty="0"/>
              <a:t/>
            </a:r>
            <a:br>
              <a:rPr lang="it-IT" dirty="0"/>
            </a:br>
            <a:endParaRPr lang="it-IT" dirty="0"/>
          </a:p>
        </p:txBody>
      </p:sp>
    </p:spTree>
    <p:extLst>
      <p:ext uri="{BB962C8B-B14F-4D97-AF65-F5344CB8AC3E}">
        <p14:creationId xmlns:p14="http://schemas.microsoft.com/office/powerpoint/2010/main" xmlns="" val="35126852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lstStyle/>
          <a:p>
            <a:pPr>
              <a:buNone/>
            </a:pPr>
            <a:r>
              <a:rPr lang="it-IT" dirty="0"/>
              <a:t> </a:t>
            </a:r>
          </a:p>
          <a:p>
            <a:endParaRPr lang="it-IT" dirty="0"/>
          </a:p>
          <a:p>
            <a:endParaRPr lang="it-IT" dirty="0"/>
          </a:p>
          <a:p>
            <a:pPr>
              <a:buNone/>
            </a:pPr>
            <a:r>
              <a:rPr lang="it-IT" dirty="0"/>
              <a:t>                   </a:t>
            </a:r>
            <a:r>
              <a:rPr lang="it-IT" sz="4000" dirty="0"/>
              <a:t>Grazie dell’attenzione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Alimentazione e stile di vita</a:t>
            </a:r>
          </a:p>
        </p:txBody>
      </p:sp>
      <p:sp>
        <p:nvSpPr>
          <p:cNvPr id="3" name="Segnaposto contenuto 2"/>
          <p:cNvSpPr>
            <a:spLocks noGrp="1"/>
          </p:cNvSpPr>
          <p:nvPr>
            <p:ph idx="1"/>
          </p:nvPr>
        </p:nvSpPr>
        <p:spPr>
          <a:xfrm>
            <a:off x="457200" y="1600200"/>
            <a:ext cx="8229600" cy="4525963"/>
          </a:xfrm>
        </p:spPr>
        <p:txBody>
          <a:bodyPr/>
          <a:lstStyle/>
          <a:p>
            <a:pPr algn="just"/>
            <a:r>
              <a:rPr lang="it-IT" dirty="0"/>
              <a:t>Non si possono separare le due cose: il cibo influenza molti comportamenti sociali e la  stessa nutrizione, emergono relazioni </a:t>
            </a:r>
            <a:r>
              <a:rPr lang="it-IT" dirty="0" err="1"/>
              <a:t>inquie</a:t>
            </a:r>
            <a:r>
              <a:rPr lang="it-IT" dirty="0"/>
              <a:t>- tanti tra l’alimentazione ed i comportamenti disadattativi: dolcificanti, coloranti, </a:t>
            </a:r>
            <a:r>
              <a:rPr lang="it-IT" dirty="0" err="1"/>
              <a:t>conser</a:t>
            </a:r>
            <a:r>
              <a:rPr lang="it-IT" dirty="0"/>
              <a:t>- vanti ed additivi chimici.</a:t>
            </a:r>
          </a:p>
          <a:p>
            <a:pPr algn="just"/>
            <a:r>
              <a:rPr lang="it-IT" dirty="0"/>
              <a:t>Abuso o carenza di alimenti stessi.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Relazione tra il cibo e i</a:t>
            </a:r>
            <a:br>
              <a:rPr lang="it-IT" dirty="0"/>
            </a:br>
            <a:r>
              <a:rPr lang="it-IT" dirty="0"/>
              <a:t>disturbi dell’apprendimento</a:t>
            </a:r>
          </a:p>
        </p:txBody>
      </p:sp>
      <p:sp>
        <p:nvSpPr>
          <p:cNvPr id="3" name="Segnaposto contenuto 2"/>
          <p:cNvSpPr>
            <a:spLocks noGrp="1"/>
          </p:cNvSpPr>
          <p:nvPr>
            <p:ph idx="1"/>
          </p:nvPr>
        </p:nvSpPr>
        <p:spPr/>
        <p:txBody>
          <a:bodyPr>
            <a:normAutofit lnSpcReduction="10000"/>
          </a:bodyPr>
          <a:lstStyle/>
          <a:p>
            <a:endParaRPr lang="it-IT" dirty="0"/>
          </a:p>
          <a:p>
            <a:pPr algn="just"/>
            <a:r>
              <a:rPr lang="it-IT" dirty="0"/>
              <a:t>Secondo alcune ricerche neurofisiologiche</a:t>
            </a:r>
          </a:p>
          <a:p>
            <a:pPr algn="just">
              <a:spcBef>
                <a:spcPts val="24"/>
              </a:spcBef>
              <a:buNone/>
            </a:pPr>
            <a:r>
              <a:rPr lang="it-IT" dirty="0"/>
              <a:t>	ogni giorno muoiono nel nostro cervello 100 milioni di cellule nervose. E’ certo che un’ali-</a:t>
            </a:r>
            <a:r>
              <a:rPr lang="it-IT" dirty="0" err="1"/>
              <a:t>mentazione</a:t>
            </a:r>
            <a:r>
              <a:rPr lang="it-IT" dirty="0"/>
              <a:t> scorretta acceleri la distruzione neuronale: eccessiva o carente, un abuso di stimolanti (nello sport) e di eccitanti (caffeina</a:t>
            </a:r>
          </a:p>
          <a:p>
            <a:pPr algn="just">
              <a:spcBef>
                <a:spcPts val="24"/>
              </a:spcBef>
              <a:buFont typeface="Arial" pitchFamily="34" charset="0"/>
              <a:buNone/>
            </a:pPr>
            <a:r>
              <a:rPr lang="it-IT" dirty="0"/>
              <a:t>	ecc.) può influire sul nostro comportamento individuale e sociale. </a:t>
            </a:r>
          </a:p>
          <a:p>
            <a:pPr>
              <a:buNone/>
            </a:pP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variazione del cibo </a:t>
            </a:r>
            <a:br>
              <a:rPr lang="it-IT" dirty="0"/>
            </a:br>
            <a:r>
              <a:rPr lang="it-IT" dirty="0"/>
              <a:t>modifica del comportamento</a:t>
            </a:r>
          </a:p>
        </p:txBody>
      </p:sp>
      <p:sp>
        <p:nvSpPr>
          <p:cNvPr id="3" name="Segnaposto contenuto 2"/>
          <p:cNvSpPr>
            <a:spLocks noGrp="1"/>
          </p:cNvSpPr>
          <p:nvPr>
            <p:ph idx="1"/>
          </p:nvPr>
        </p:nvSpPr>
        <p:spPr/>
        <p:txBody>
          <a:bodyPr>
            <a:normAutofit/>
          </a:bodyPr>
          <a:lstStyle/>
          <a:p>
            <a:endParaRPr lang="it-IT" dirty="0"/>
          </a:p>
          <a:p>
            <a:pPr algn="just"/>
            <a:r>
              <a:rPr lang="it-IT" dirty="0"/>
              <a:t>Studi pioneristici americani hanno dimostrato inequivocabilmente che la modificazione del- l’alimentazione di un numero elevato di </a:t>
            </a:r>
            <a:r>
              <a:rPr lang="it-IT" dirty="0" err="1"/>
              <a:t>dete</a:t>
            </a:r>
            <a:r>
              <a:rPr lang="it-IT" dirty="0"/>
              <a:t>- </a:t>
            </a:r>
            <a:r>
              <a:rPr lang="it-IT" dirty="0" err="1"/>
              <a:t>nuti</a:t>
            </a:r>
            <a:r>
              <a:rPr lang="it-IT" dirty="0"/>
              <a:t> e di studenti a rischio ha determinato un cambiamento dei comportamenti aggressivi, violenti ed antisociali.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Intestino 2^ cervello</a:t>
            </a:r>
          </a:p>
        </p:txBody>
      </p:sp>
      <p:sp>
        <p:nvSpPr>
          <p:cNvPr id="3" name="Segnaposto contenuto 2"/>
          <p:cNvSpPr>
            <a:spLocks noGrp="1"/>
          </p:cNvSpPr>
          <p:nvPr>
            <p:ph idx="1"/>
          </p:nvPr>
        </p:nvSpPr>
        <p:spPr/>
        <p:txBody>
          <a:bodyPr/>
          <a:lstStyle/>
          <a:p>
            <a:pPr algn="just"/>
            <a:r>
              <a:rPr lang="it-IT" dirty="0"/>
              <a:t>Ormai si moltiplicano gli studi sulla relazione tra l’intestino e il cervello: le </a:t>
            </a:r>
            <a:r>
              <a:rPr lang="it-IT" dirty="0" err="1"/>
              <a:t>disbiosi</a:t>
            </a:r>
            <a:r>
              <a:rPr lang="it-IT" dirty="0"/>
              <a:t> intesti- </a:t>
            </a:r>
            <a:r>
              <a:rPr lang="it-IT" dirty="0" err="1"/>
              <a:t>nali</a:t>
            </a:r>
            <a:r>
              <a:rPr lang="it-IT" dirty="0"/>
              <a:t> rompono l’integrità della mucosa </a:t>
            </a:r>
            <a:r>
              <a:rPr lang="it-IT" dirty="0" err="1"/>
              <a:t>dell’in</a:t>
            </a:r>
            <a:r>
              <a:rPr lang="it-IT" dirty="0"/>
              <a:t>- testino e permettono il passaggio di molecole con conseguenze anche sul sistema nervoso centrale. Funghi, batteri, protozoi e altri </a:t>
            </a:r>
            <a:r>
              <a:rPr lang="it-IT" dirty="0" err="1"/>
              <a:t>pa</a:t>
            </a:r>
            <a:r>
              <a:rPr lang="it-IT" dirty="0"/>
              <a:t>- </a:t>
            </a:r>
            <a:r>
              <a:rPr lang="it-IT" dirty="0" err="1"/>
              <a:t>rassiti</a:t>
            </a:r>
            <a:r>
              <a:rPr lang="it-IT" dirty="0"/>
              <a:t> (vermi) in un intestino in </a:t>
            </a:r>
            <a:r>
              <a:rPr lang="it-IT" dirty="0" err="1"/>
              <a:t>disbiosi</a:t>
            </a:r>
            <a:r>
              <a:rPr lang="it-IT" dirty="0"/>
              <a:t>, e quindi poroso vivono a spese nostre </a:t>
            </a:r>
            <a:r>
              <a:rPr lang="it-IT" dirty="0" err="1"/>
              <a:t>interfe</a:t>
            </a:r>
            <a:r>
              <a:rPr lang="it-IT" dirty="0"/>
              <a:t>-rendo sull’assorbimento dei nutrienti.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Alterazione del </a:t>
            </a:r>
            <a:r>
              <a:rPr lang="it-IT" sz="4000" dirty="0" err="1"/>
              <a:t>microbiota</a:t>
            </a:r>
            <a:endParaRPr lang="it-IT" sz="4000" dirty="0"/>
          </a:p>
        </p:txBody>
      </p:sp>
      <p:sp>
        <p:nvSpPr>
          <p:cNvPr id="3" name="Segnaposto contenuto 2"/>
          <p:cNvSpPr>
            <a:spLocks noGrp="1"/>
          </p:cNvSpPr>
          <p:nvPr>
            <p:ph idx="1"/>
          </p:nvPr>
        </p:nvSpPr>
        <p:spPr/>
        <p:txBody>
          <a:bodyPr>
            <a:normAutofit lnSpcReduction="10000"/>
          </a:bodyPr>
          <a:lstStyle/>
          <a:p>
            <a:pPr algn="just"/>
            <a:r>
              <a:rPr lang="it-IT" dirty="0"/>
              <a:t>Il </a:t>
            </a:r>
            <a:r>
              <a:rPr lang="it-IT" dirty="0" err="1"/>
              <a:t>microbiota</a:t>
            </a:r>
            <a:r>
              <a:rPr lang="it-IT" dirty="0"/>
              <a:t> rappresenta i 2kg di batteri che colonizzano il nostro </a:t>
            </a:r>
            <a:r>
              <a:rPr lang="it-IT" dirty="0" err="1"/>
              <a:t>intestino…</a:t>
            </a:r>
            <a:r>
              <a:rPr lang="it-IT" dirty="0"/>
              <a:t>..</a:t>
            </a:r>
          </a:p>
          <a:p>
            <a:pPr algn="just">
              <a:buNone/>
            </a:pPr>
            <a:r>
              <a:rPr lang="it-IT" dirty="0"/>
              <a:t>   	Un bambino comincia con l’uso dell’antibiotico in tenera età, iniziando a distruggere questi batteri preziosi  che salvaguardano il sistema immunitario: inizia un’</a:t>
            </a:r>
            <a:r>
              <a:rPr lang="it-IT" dirty="0" err="1"/>
              <a:t>esclalation</a:t>
            </a:r>
            <a:r>
              <a:rPr lang="it-IT" dirty="0"/>
              <a:t> di disturbi, tosse, diarrea, stipsi, gonfiore </a:t>
            </a:r>
            <a:r>
              <a:rPr lang="it-IT" dirty="0" err="1"/>
              <a:t>ecc</a:t>
            </a:r>
            <a:r>
              <a:rPr lang="it-IT" dirty="0"/>
              <a:t>…..</a:t>
            </a:r>
          </a:p>
          <a:p>
            <a:pPr algn="just">
              <a:buNone/>
            </a:pPr>
            <a:r>
              <a:rPr lang="it-IT" dirty="0"/>
              <a:t> 	Quando i batteri “buoni” muoiono spesso pro-</a:t>
            </a:r>
          </a:p>
          <a:p>
            <a:pPr algn="just">
              <a:spcBef>
                <a:spcPts val="24"/>
              </a:spcBef>
              <a:buNone/>
            </a:pPr>
            <a:r>
              <a:rPr lang="it-IT" dirty="0"/>
              <a:t>	</a:t>
            </a:r>
            <a:r>
              <a:rPr lang="it-IT" dirty="0" err="1"/>
              <a:t>lifera</a:t>
            </a:r>
            <a:r>
              <a:rPr lang="it-IT" dirty="0"/>
              <a:t> la Candida.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Candida: il nemico invisibile</a:t>
            </a:r>
          </a:p>
        </p:txBody>
      </p:sp>
      <p:sp>
        <p:nvSpPr>
          <p:cNvPr id="3" name="Segnaposto contenuto 2"/>
          <p:cNvSpPr>
            <a:spLocks noGrp="1"/>
          </p:cNvSpPr>
          <p:nvPr>
            <p:ph idx="1"/>
          </p:nvPr>
        </p:nvSpPr>
        <p:spPr/>
        <p:txBody>
          <a:bodyPr/>
          <a:lstStyle/>
          <a:p>
            <a:r>
              <a:rPr lang="it-IT" dirty="0"/>
              <a:t>La </a:t>
            </a:r>
            <a:r>
              <a:rPr lang="it-IT" i="1" dirty="0"/>
              <a:t>Candida </a:t>
            </a:r>
            <a:r>
              <a:rPr lang="it-IT" i="1" dirty="0" err="1"/>
              <a:t>Albicans</a:t>
            </a:r>
            <a:r>
              <a:rPr lang="it-IT" i="1" dirty="0"/>
              <a:t> </a:t>
            </a:r>
            <a:r>
              <a:rPr lang="it-IT" dirty="0"/>
              <a:t>vive nelle pieghe nascoste dell’intestino e della vagina.</a:t>
            </a:r>
          </a:p>
          <a:p>
            <a:pPr>
              <a:buNone/>
            </a:pPr>
            <a:r>
              <a:rPr lang="it-IT" dirty="0"/>
              <a:t>    Ripetute infezioni, trattate con antibiotici, l’abuso di zuccheri semplici, dolci, bevande e farine raffinate ne favoriscono lo sviluppo e la moltiplicazione della candida. </a:t>
            </a:r>
          </a:p>
          <a:p>
            <a:pPr>
              <a:buNone/>
            </a:pPr>
            <a:r>
              <a:rPr lang="it-IT" dirty="0"/>
              <a:t>   	Essa produce tossine che può influenzare il sistema immunitario  e nervoso.</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Perverso circolo vizioso</a:t>
            </a:r>
          </a:p>
        </p:txBody>
      </p:sp>
      <p:sp>
        <p:nvSpPr>
          <p:cNvPr id="3" name="Segnaposto contenuto 2"/>
          <p:cNvSpPr>
            <a:spLocks noGrp="1"/>
          </p:cNvSpPr>
          <p:nvPr>
            <p:ph idx="1"/>
          </p:nvPr>
        </p:nvSpPr>
        <p:spPr/>
        <p:txBody>
          <a:bodyPr>
            <a:normAutofit fontScale="92500" lnSpcReduction="20000"/>
          </a:bodyPr>
          <a:lstStyle/>
          <a:p>
            <a:pPr algn="just"/>
            <a:r>
              <a:rPr lang="it-IT" sz="3500" dirty="0"/>
              <a:t>Le sue tossine sembra siano responsabili della  stanchezza cronica, ADHD, anoressie e buli- mie.</a:t>
            </a:r>
          </a:p>
          <a:p>
            <a:pPr algn="just"/>
            <a:r>
              <a:rPr lang="it-IT" sz="3500" dirty="0"/>
              <a:t>Molti bambini diagnosticati come ADHD (deficit di attenzione e iperattività) hanno avuto una serie di otiti recidivanti negli anni precedenti.</a:t>
            </a:r>
          </a:p>
          <a:p>
            <a:pPr algn="just"/>
            <a:r>
              <a:rPr lang="it-IT" sz="3500" dirty="0"/>
              <a:t>Hanno poi tratto giovamento dall’eliminazione </a:t>
            </a:r>
          </a:p>
          <a:p>
            <a:pPr algn="just">
              <a:spcBef>
                <a:spcPts val="24"/>
              </a:spcBef>
              <a:buNone/>
            </a:pPr>
            <a:r>
              <a:rPr lang="it-IT" sz="3500" dirty="0"/>
              <a:t>    di zuccheri, lieviti e cioccolato (uova e latti- </a:t>
            </a:r>
            <a:r>
              <a:rPr lang="it-IT" sz="3500" dirty="0" err="1"/>
              <a:t>cini</a:t>
            </a:r>
            <a:r>
              <a:rPr lang="it-IT" sz="3500" dirty="0"/>
              <a:t>).</a:t>
            </a:r>
          </a:p>
          <a:p>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TotalTime>
  <Words>1206</Words>
  <Application>Microsoft Office PowerPoint</Application>
  <PresentationFormat>Presentazione su schermo (4:3)</PresentationFormat>
  <Paragraphs>100</Paragraphs>
  <Slides>27</Slides>
  <Notes>1</Notes>
  <HiddenSlides>0</HiddenSlides>
  <MMClips>0</MMClips>
  <ScaleCrop>false</ScaleCrop>
  <HeadingPairs>
    <vt:vector size="4" baseType="variant">
      <vt:variant>
        <vt:lpstr>Tema</vt:lpstr>
      </vt:variant>
      <vt:variant>
        <vt:i4>1</vt:i4>
      </vt:variant>
      <vt:variant>
        <vt:lpstr>Titoli diapositive</vt:lpstr>
      </vt:variant>
      <vt:variant>
        <vt:i4>27</vt:i4>
      </vt:variant>
    </vt:vector>
  </HeadingPairs>
  <TitlesOfParts>
    <vt:vector size="28" baseType="lpstr">
      <vt:lpstr>Tema di Office</vt:lpstr>
      <vt:lpstr> nutrire il corpo per  nutrire il cervello</vt:lpstr>
      <vt:lpstr> Il CIBO:  STORIA,  CULTURA,  SOCIALITA’               PIACERE……MA NELL’ULTIMO   PERIODO E’ stato relegato nelle anguste   strettoie del paradigma calorico…….. </vt:lpstr>
      <vt:lpstr>Alimentazione e stile di vita</vt:lpstr>
      <vt:lpstr>Relazione tra il cibo e i disturbi dell’apprendimento</vt:lpstr>
      <vt:lpstr>La variazione del cibo  modifica del comportamento</vt:lpstr>
      <vt:lpstr>Intestino 2^ cervello</vt:lpstr>
      <vt:lpstr>Alterazione del microbiota</vt:lpstr>
      <vt:lpstr>Candida: il nemico invisibile</vt:lpstr>
      <vt:lpstr>Perverso circolo vizioso</vt:lpstr>
      <vt:lpstr>L’ ACIDOSI</vt:lpstr>
      <vt:lpstr>I metalli pesanti</vt:lpstr>
      <vt:lpstr>La digestione della Candida</vt:lpstr>
      <vt:lpstr>Nutrire il cervello</vt:lpstr>
      <vt:lpstr>Attenti a quei due</vt:lpstr>
      <vt:lpstr>I nostri antenati…..</vt:lpstr>
      <vt:lpstr>Il cibo ci aiuta</vt:lpstr>
      <vt:lpstr>Altri micronutrienti</vt:lpstr>
      <vt:lpstr>….altri aiuti dal cibo</vt:lpstr>
      <vt:lpstr>…..infine</vt:lpstr>
      <vt:lpstr>…ancora</vt:lpstr>
      <vt:lpstr>Disordini alimentari gluten correlati</vt:lpstr>
      <vt:lpstr> Il grano Norin 10 </vt:lpstr>
      <vt:lpstr>Relazione anoressia-celiachia?</vt:lpstr>
      <vt:lpstr>Diapositiva 24</vt:lpstr>
      <vt:lpstr>In conclusione…</vt:lpstr>
      <vt:lpstr>Diapositiva 26</vt:lpstr>
      <vt:lpstr>Diapositiva 27</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Come nutrire il cervello</dc:title>
  <dc:creator>MioPC HP</dc:creator>
  <cp:lastModifiedBy>MioPC HP</cp:lastModifiedBy>
  <cp:revision>59</cp:revision>
  <dcterms:created xsi:type="dcterms:W3CDTF">2016-06-24T14:14:10Z</dcterms:created>
  <dcterms:modified xsi:type="dcterms:W3CDTF">2018-07-02T16:51:59Z</dcterms:modified>
</cp:coreProperties>
</file>