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0"/>
  </p:notesMasterIdLst>
  <p:sldIdLst>
    <p:sldId id="256" r:id="rId2"/>
    <p:sldId id="257" r:id="rId3"/>
    <p:sldId id="276" r:id="rId4"/>
    <p:sldId id="284" r:id="rId5"/>
    <p:sldId id="277" r:id="rId6"/>
    <p:sldId id="278" r:id="rId7"/>
    <p:sldId id="258" r:id="rId8"/>
    <p:sldId id="268" r:id="rId9"/>
    <p:sldId id="259" r:id="rId10"/>
    <p:sldId id="260" r:id="rId11"/>
    <p:sldId id="261" r:id="rId12"/>
    <p:sldId id="262" r:id="rId13"/>
    <p:sldId id="263" r:id="rId14"/>
    <p:sldId id="265" r:id="rId15"/>
    <p:sldId id="266" r:id="rId16"/>
    <p:sldId id="267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7" autoAdjust="0"/>
  </p:normalViewPr>
  <p:slideViewPr>
    <p:cSldViewPr>
      <p:cViewPr varScale="1">
        <p:scale>
          <a:sx n="127" d="100"/>
          <a:sy n="127" d="100"/>
        </p:scale>
        <p:origin x="-264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4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5DB3A1-90E2-437C-AB3D-4359ECF6F627}" type="datetimeFigureOut">
              <a:rPr lang="it-IT" smtClean="0"/>
              <a:pPr/>
              <a:t>24/03/14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564AAC-8E0A-465D-A64A-2D93144256C3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9374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B7B1-DFDF-4161-B0F4-B6C4E000E884}" type="datetimeFigureOut">
              <a:rPr lang="it-IT" smtClean="0"/>
              <a:pPr/>
              <a:t>24/03/14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AB20-5493-4DDB-B3D9-BC000FA7D9E4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B7B1-DFDF-4161-B0F4-B6C4E000E884}" type="datetimeFigureOut">
              <a:rPr lang="it-IT" smtClean="0"/>
              <a:pPr/>
              <a:t>24/03/14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AB20-5493-4DDB-B3D9-BC000FA7D9E4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B7B1-DFDF-4161-B0F4-B6C4E000E884}" type="datetimeFigureOut">
              <a:rPr lang="it-IT" smtClean="0"/>
              <a:pPr/>
              <a:t>24/03/14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AB20-5493-4DDB-B3D9-BC000FA7D9E4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B7B1-DFDF-4161-B0F4-B6C4E000E884}" type="datetimeFigureOut">
              <a:rPr lang="it-IT" smtClean="0"/>
              <a:pPr/>
              <a:t>24/03/14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AB20-5493-4DDB-B3D9-BC000FA7D9E4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B7B1-DFDF-4161-B0F4-B6C4E000E884}" type="datetimeFigureOut">
              <a:rPr lang="it-IT" smtClean="0"/>
              <a:pPr/>
              <a:t>24/03/14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AB20-5493-4DDB-B3D9-BC000FA7D9E4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B7B1-DFDF-4161-B0F4-B6C4E000E884}" type="datetimeFigureOut">
              <a:rPr lang="it-IT" smtClean="0"/>
              <a:pPr/>
              <a:t>24/03/14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AB20-5493-4DDB-B3D9-BC000FA7D9E4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B7B1-DFDF-4161-B0F4-B6C4E000E884}" type="datetimeFigureOut">
              <a:rPr lang="it-IT" smtClean="0"/>
              <a:pPr/>
              <a:t>24/03/14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AB20-5493-4DDB-B3D9-BC000FA7D9E4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B7B1-DFDF-4161-B0F4-B6C4E000E884}" type="datetimeFigureOut">
              <a:rPr lang="it-IT" smtClean="0"/>
              <a:pPr/>
              <a:t>24/03/14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AB20-5493-4DDB-B3D9-BC000FA7D9E4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B7B1-DFDF-4161-B0F4-B6C4E000E884}" type="datetimeFigureOut">
              <a:rPr lang="it-IT" smtClean="0"/>
              <a:pPr/>
              <a:t>24/03/14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AB20-5493-4DDB-B3D9-BC000FA7D9E4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B7B1-DFDF-4161-B0F4-B6C4E000E884}" type="datetimeFigureOut">
              <a:rPr lang="it-IT" smtClean="0"/>
              <a:pPr/>
              <a:t>24/03/14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AB20-5493-4DDB-B3D9-BC000FA7D9E4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B7B1-DFDF-4161-B0F4-B6C4E000E884}" type="datetimeFigureOut">
              <a:rPr lang="it-IT" smtClean="0"/>
              <a:pPr/>
              <a:t>24/03/14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AB20-5493-4DDB-B3D9-BC000FA7D9E4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FB7B1-DFDF-4161-B0F4-B6C4E000E884}" type="datetimeFigureOut">
              <a:rPr lang="it-IT" smtClean="0"/>
              <a:pPr/>
              <a:t>24/03/14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CAB20-5493-4DDB-B3D9-BC000FA7D9E4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utrirsimeglio.it/Etichette%20alimentari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ETICHETTE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it-IT" dirty="0"/>
          </a:p>
          <a:p>
            <a:r>
              <a:rPr lang="it-IT" b="1" dirty="0"/>
              <a:t>IMPARIAMO A LEGGERE LE ETICHETTE ALIMENTARI</a:t>
            </a:r>
            <a:endParaRPr lang="it-IT" dirty="0"/>
          </a:p>
          <a:p>
            <a:r>
              <a:rPr lang="it-IT" dirty="0"/>
              <a:t>Siamo in grado di leggere un’etichetta alimentare?</a:t>
            </a:r>
            <a:br>
              <a:rPr lang="it-IT" dirty="0"/>
            </a:br>
            <a:r>
              <a:rPr lang="it-IT" dirty="0"/>
              <a:t>Purtroppo molte volte la risposta è </a:t>
            </a:r>
            <a:r>
              <a:rPr lang="it-IT" dirty="0" err="1"/>
              <a:t>…No</a:t>
            </a:r>
            <a:r>
              <a:rPr lang="it-IT" dirty="0"/>
              <a:t>!</a:t>
            </a:r>
            <a:br>
              <a:rPr lang="it-IT" dirty="0"/>
            </a:br>
            <a:r>
              <a:rPr lang="it-IT" dirty="0"/>
              <a:t>Leggere l’etichetta è l’unico strumento che abbiamo a disposizione per conoscere le caratteristiche di un prodotto; il suo scopo è quello di </a:t>
            </a:r>
            <a:r>
              <a:rPr lang="it-IT" b="1" dirty="0"/>
              <a:t>informare e tutelare l’acquirente in modo corretto</a:t>
            </a:r>
            <a:r>
              <a:rPr lang="it-IT" dirty="0"/>
              <a:t> e più possibile trasparente.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AB20-5493-4DDB-B3D9-BC000FA7D9E4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DURATA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 smtClean="0"/>
              <a:t>Le date che corrispondono alle indicazioni “da consumarsi entro” (alimenti che si degradano facilmente) e “da consumarsi preferibilmente entro” indicano per quanto tempo l’alimento rimane fresco e può essere consumato senza alcun rischio. Da consumarsi preferibilmente entro” si usa per gli alimenti che possono essere conservati più a lungo (p. es. cereali, riso, spezie). Non è pericoloso consumare un prodotto dopo la data indicata, ma l’alimento può aver perso sapore e consistenza.</a:t>
            </a:r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 </a:t>
            </a:r>
            <a:r>
              <a:rPr lang="it-IT" b="1" dirty="0" smtClean="0"/>
              <a:t>Fabbricante/Importatore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  Nomi e indirizzi devono essere chiaramente indicati sulla confezione in modo che il consumatore sappia chi contattare in caso di reclamo o per ottenere ulteriori informazioni sul prodotto.</a:t>
            </a:r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Biologico</a:t>
            </a:r>
            <a:r>
              <a:rPr lang="it-IT" dirty="0" smtClean="0"/>
              <a:t>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    L’uso del termine “biologico” sulle etichette è sottoposto a una rigorosa normativa comunitaria. La denominazione è permessa soltanto con riferimento a metodi specifici di produzione alimentare conformi a standard elevati di protezione dell’ambiente e di benessere degli animali. Il logo europeo “agricoltura biologica - regime di controllo CE” può essere usato dai produttori che rispettano i requisiti richiesti.</a:t>
            </a:r>
          </a:p>
          <a:p>
            <a:endParaRPr lang="it-IT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ORGANISMI GENETICAMENTE MODIFICATI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L’indicazione sull’etichetta è obbligatoria per i prodotti che hanno un contenuto di OGM superiore allo 0,9 %. Tutte le sostanze di origine OGM devono comunque essere indicate nell’elenco degli ingredienti con la dicitura “geneticamente modificato”.</a:t>
            </a:r>
          </a:p>
          <a:p>
            <a:endParaRPr lang="it-IT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Valore nutritivo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 Le indicazioni in etichetta descrivono il valore energetico nonché gli elementi nutritivi di un prodotto alimentare.</a:t>
            </a:r>
          </a:p>
          <a:p>
            <a:pPr>
              <a:buNone/>
            </a:pPr>
            <a:r>
              <a:rPr lang="it-IT" dirty="0" smtClean="0"/>
              <a:t> Queste informazioni devono essere fornite nel caso in cui al prodotto sia associata un’indicazione nutrizionale.</a:t>
            </a:r>
            <a:endParaRPr lang="it-IT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 </a:t>
            </a:r>
            <a:r>
              <a:rPr lang="it-IT" b="1" dirty="0" smtClean="0"/>
              <a:t>Indicazioni nutrizionali e sulla salute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 Esistono norme UE per garantire che le indicazioni nutrizionali o sulla salute riportate sulle confezioni degli alimenti corrispondano a verità e siano basate su elementi scientifici. Indicazioni quali “basso tenore di grassi” o “elevato contenuto di fibre” devono essere conformi a definizioni armonizzate, in modo che abbiano lo stesso significato in tutti i paesi dell’UE. Sono vietate indicazioni relative alla prevenzione, al trattamento o alla cura di una malattia, all’entità della perdita di peso, a eventuali pareri positivi di singoli medici. Non sono permesse indicazioni che portino a credere che il mancato consumo del prodotto possa compromettere la salute.</a:t>
            </a:r>
            <a:endParaRPr lang="it-IT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ADDITIVI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Tra gli ingredienti non dobbiamo dimenticare gli </a:t>
            </a:r>
            <a:r>
              <a:rPr lang="it-IT" b="1" dirty="0" smtClean="0"/>
              <a:t>“ADDITIVI”</a:t>
            </a:r>
            <a:r>
              <a:rPr lang="it-IT" dirty="0" smtClean="0"/>
              <a:t> che di solito compaiono alla fine dell’elenco. </a:t>
            </a:r>
            <a:r>
              <a:rPr lang="it-IT" b="1" dirty="0" smtClean="0"/>
              <a:t>Evitarli è</a:t>
            </a:r>
            <a:r>
              <a:rPr lang="it-IT" dirty="0" smtClean="0"/>
              <a:t> </a:t>
            </a:r>
            <a:r>
              <a:rPr lang="it-IT" b="1" dirty="0" smtClean="0"/>
              <a:t>quasi impossibile</a:t>
            </a:r>
            <a:r>
              <a:rPr lang="it-IT" dirty="0" smtClean="0"/>
              <a:t>, essi sono presenti nella maggior parte degli alimenti che si acquistano al supermercato e sono utilizzati sia per conservare i prodotti sia per renderli più invitanti</a:t>
            </a:r>
            <a:endParaRPr lang="it-IT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LEGGE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La legge stabilisce come e quando, ma soprattutto quali additivi possono essere usati.</a:t>
            </a:r>
            <a:br>
              <a:rPr lang="it-IT" dirty="0" smtClean="0"/>
            </a:br>
            <a:r>
              <a:rPr lang="it-IT" dirty="0" smtClean="0"/>
              <a:t>Gli additivi sono sostanze che sono utilizzate dall'industria alimentare per migliorare alcune caratteristiche del prodotto come:</a:t>
            </a:r>
            <a:br>
              <a:rPr lang="it-IT" dirty="0" smtClean="0"/>
            </a:br>
            <a:r>
              <a:rPr lang="it-IT" b="1" dirty="0" smtClean="0"/>
              <a:t>tempo di conservazione (conservanti)</a:t>
            </a:r>
            <a:br>
              <a:rPr lang="it-IT" b="1" dirty="0" smtClean="0"/>
            </a:br>
            <a:r>
              <a:rPr lang="it-IT" b="1" dirty="0" smtClean="0"/>
              <a:t>aspetto e colore (coloranti, emulsionanti, ecc.)</a:t>
            </a:r>
            <a:br>
              <a:rPr lang="it-IT" b="1" dirty="0" smtClean="0"/>
            </a:br>
            <a:r>
              <a:rPr lang="it-IT" b="1" dirty="0" smtClean="0"/>
              <a:t>sapore (esaltatori di sapidità, correttori di acidità, ecc.)</a:t>
            </a:r>
            <a:endParaRPr lang="it-IT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ADDITIVI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Gli additivi </a:t>
            </a:r>
            <a:r>
              <a:rPr lang="it-IT" b="1" dirty="0" smtClean="0"/>
              <a:t>non hanno alcun valore nutrizionale</a:t>
            </a:r>
            <a:r>
              <a:rPr lang="it-IT" dirty="0" smtClean="0"/>
              <a:t> e </a:t>
            </a:r>
            <a:r>
              <a:rPr lang="it-IT" b="1" dirty="0" smtClean="0"/>
              <a:t>non sono sempre così innocui.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Il loro impiego è regolamentato a livello nazionale e comunitario e sulle etichette sono spesso indicati con la lettera E seguita da un numero. La lettera E indica che l’additivo in questione è permesso in tutti i paesi dell’Unione Europea, mentre il numero che segue ne definisce la categoria d’appartenenza.</a:t>
            </a:r>
            <a:endParaRPr lang="it-IT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it-IT" b="1" dirty="0" smtClean="0"/>
              <a:t>Coloranti (da E100 ad E199).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b="1" dirty="0" smtClean="0"/>
              <a:t>Conservanti (da E200 ad E299)</a:t>
            </a:r>
            <a:r>
              <a:rPr lang="it-IT" dirty="0" smtClean="0"/>
              <a:t>: la loro funzione è quella di rallentare il processo di deterioramento del cibo causato da muffe, batteri e lieviti.</a:t>
            </a:r>
            <a:br>
              <a:rPr lang="it-IT" dirty="0" smtClean="0"/>
            </a:br>
            <a:r>
              <a:rPr lang="it-IT" b="1" dirty="0" smtClean="0"/>
              <a:t>Antiossidanti (E300 ad E322)</a:t>
            </a:r>
            <a:r>
              <a:rPr lang="it-IT" dirty="0" smtClean="0"/>
              <a:t>: evitano il processo d’ossidazione dell’alimento.</a:t>
            </a:r>
            <a:br>
              <a:rPr lang="it-IT" dirty="0" smtClean="0"/>
            </a:br>
            <a:r>
              <a:rPr lang="it-IT" b="1" dirty="0" smtClean="0"/>
              <a:t>Correttori di acidità (da E325 ad E385)</a:t>
            </a:r>
            <a:r>
              <a:rPr lang="it-IT" dirty="0" smtClean="0"/>
              <a:t>: danno all’alimento un gusto acidulo.</a:t>
            </a:r>
            <a:br>
              <a:rPr lang="it-IT" dirty="0" smtClean="0"/>
            </a:br>
            <a:endParaRPr lang="it-IT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LEGISLAZIONE DEL PRODOTTO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In realtà alcune informazioni sono obbligatorie e regolamentate per legge, mentre altre sono facoltative o complementari.</a:t>
            </a:r>
            <a:br>
              <a:rPr lang="it-IT" dirty="0" smtClean="0"/>
            </a:br>
            <a:r>
              <a:rPr lang="it-IT" dirty="0" smtClean="0"/>
              <a:t>Dal 1982 per legge l’etichetta deve riportare l’elenco degli ingredienti con nome specifico leggibile. Il governo ha poi emanato il D </a:t>
            </a:r>
            <a:r>
              <a:rPr lang="it-IT" dirty="0" err="1" smtClean="0"/>
              <a:t>lgs</a:t>
            </a:r>
            <a:r>
              <a:rPr lang="it-IT" dirty="0" smtClean="0"/>
              <a:t> 27/01/92 n. 109 che è il testo vigente secondo il quale devono essere riportate le seguenti indicazioni:</a:t>
            </a:r>
            <a:endParaRPr lang="it-IT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r>
              <a:rPr lang="it-IT" b="1" dirty="0" smtClean="0"/>
              <a:t>Addensanti, emulsionanti e stabilizzanti (da E400 ad E495)</a:t>
            </a:r>
            <a:r>
              <a:rPr lang="it-IT" dirty="0" smtClean="0"/>
              <a:t>.</a:t>
            </a:r>
            <a:br>
              <a:rPr lang="it-IT" dirty="0" smtClean="0"/>
            </a:br>
            <a:r>
              <a:rPr lang="it-IT" b="1" dirty="0" smtClean="0"/>
              <a:t>Aromatizzanti</a:t>
            </a:r>
            <a:r>
              <a:rPr lang="it-IT" dirty="0" smtClean="0"/>
              <a:t>: conferiscono agli alimenti specifici odori e sapori. La legge italiana prevede la loro indicazione in etichetta in modo generico come “aromi”. Possono essere naturali o artificiali. Alla prima categoria appartengono aceto, limone, zucchero e derivati, alcool, olio e sale</a:t>
            </a:r>
            <a:endParaRPr lang="it-IT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Vediamo alcuni esempi di additivi alimentari diffusi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b="1" dirty="0" smtClean="0"/>
              <a:t>Nitrati (E249, E250) Nitriti ( E251, E252)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Sono conservanti utilizzati nei salumi, insaccati e carni lavorate, impediscono lo sviluppo del batterio </a:t>
            </a:r>
            <a:r>
              <a:rPr lang="it-IT" dirty="0" err="1" smtClean="0"/>
              <a:t>Clostridium</a:t>
            </a:r>
            <a:r>
              <a:rPr lang="it-IT" dirty="0" smtClean="0"/>
              <a:t> </a:t>
            </a:r>
            <a:r>
              <a:rPr lang="it-IT" dirty="0" err="1" smtClean="0"/>
              <a:t>botulinum</a:t>
            </a:r>
            <a:r>
              <a:rPr lang="it-IT" dirty="0" smtClean="0"/>
              <a:t>, il batterio che produce una tossina mortale, il botulino. Inoltre mantengono vivace il colore della carne e ne migliorano il sapore.</a:t>
            </a:r>
            <a:br>
              <a:rPr lang="it-IT" dirty="0" smtClean="0"/>
            </a:br>
            <a:r>
              <a:rPr lang="it-IT" dirty="0" smtClean="0"/>
              <a:t>I nitrati in piccole dosi non sono pericolosi, mentre i nitriti legandosi alle ammine presenti in altri cibi formano le </a:t>
            </a:r>
            <a:r>
              <a:rPr lang="it-IT" dirty="0" err="1" smtClean="0"/>
              <a:t>nitrosammine</a:t>
            </a:r>
            <a:r>
              <a:rPr lang="it-IT" dirty="0" smtClean="0"/>
              <a:t>, considerate potenzialmente cancerogene.</a:t>
            </a:r>
            <a:endParaRPr lang="it-IT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Polifosfati (E450 </a:t>
            </a:r>
            <a:r>
              <a:rPr lang="it-IT" b="1" dirty="0" err="1" smtClean="0"/>
              <a:t>……</a:t>
            </a:r>
            <a:r>
              <a:rPr lang="it-IT" b="1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Si trovano principalmente negli insaccati cotti, il prosciutto cotto, la spalla cotta e nei formaggi fusi, per renderli più morbidi e succosi.</a:t>
            </a:r>
            <a:br>
              <a:rPr lang="it-IT" dirty="0" smtClean="0"/>
            </a:br>
            <a:r>
              <a:rPr lang="it-IT" dirty="0" smtClean="0"/>
              <a:t>Possono dare problemi digestivi e poiché forniscono all’organismo dosi massicce di fosforo, per poter essere eliminato, questo minerale è legato agli atomi di calcio e poi eliminato insieme. In pratica, un eccesso di fosforo si traduce in una perdita di calcio, a danno di ossa e denti.</a:t>
            </a:r>
            <a:br>
              <a:rPr lang="it-IT" dirty="0" smtClean="0"/>
            </a:br>
            <a:r>
              <a:rPr lang="it-IT" dirty="0" smtClean="0"/>
              <a:t>Sarebbe bene evitarli, soprattutto nell’alimentazione dei bambini; proprio per questi aspetti le nuove norme sul prosciutto cotto vietano l’uso di questi additivi nei prosciutti cotti di alta qualità</a:t>
            </a:r>
            <a:endParaRPr lang="it-IT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Solfiti (da E220 ad E227)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Evita la fermentazione della frutta secca evitandone l’imbrunimento naturale.</a:t>
            </a:r>
            <a:br>
              <a:rPr lang="it-IT" dirty="0" smtClean="0"/>
            </a:br>
            <a:r>
              <a:rPr lang="it-IT" dirty="0" smtClean="0"/>
              <a:t>Questi additivi sono irritanti per il tubo digerente e distruggono la vit. B1 fondamentale per il sistema nervoso.</a:t>
            </a:r>
            <a:br>
              <a:rPr lang="it-IT" dirty="0" smtClean="0"/>
            </a:br>
            <a:r>
              <a:rPr lang="it-IT" dirty="0" smtClean="0"/>
              <a:t>Inoltre, possono dare reazioni allergiche e sono sospettati di essere legati all’</a:t>
            </a:r>
            <a:r>
              <a:rPr lang="it-IT" dirty="0" err="1" smtClean="0"/>
              <a:t>iperattivismo</a:t>
            </a:r>
            <a:r>
              <a:rPr lang="it-IT" dirty="0" smtClean="0"/>
              <a:t> infantile.</a:t>
            </a:r>
            <a:endParaRPr lang="it-IT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it-IT" b="1" dirty="0" smtClean="0"/>
              <a:t>Glutammato (E620, E621)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Rafforza il gusto degli alimenti, lo troviamo in quasi tutti i piatti pronti, nel dado, nelle salse, nelle patatine e </a:t>
            </a:r>
            <a:r>
              <a:rPr lang="it-IT" dirty="0" err="1" smtClean="0"/>
              <a:t>snacks</a:t>
            </a:r>
            <a:r>
              <a:rPr lang="it-IT" dirty="0" smtClean="0"/>
              <a:t>, ecc.</a:t>
            </a:r>
            <a:br>
              <a:rPr lang="it-IT" dirty="0" smtClean="0"/>
            </a:br>
            <a:r>
              <a:rPr lang="it-IT" dirty="0" smtClean="0"/>
              <a:t>Oggi si ritiene che possa causare mal di testa e problemi a livello del sistema nervoso, ma solo nelle persone predisposte.</a:t>
            </a:r>
            <a:endParaRPr lang="it-IT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611560" y="980728"/>
            <a:ext cx="7618040" cy="5145435"/>
          </a:xfrm>
        </p:spPr>
        <p:txBody>
          <a:bodyPr>
            <a:normAutofit fontScale="92500" lnSpcReduction="20000"/>
          </a:bodyPr>
          <a:lstStyle/>
          <a:p>
            <a:r>
              <a:rPr lang="it-IT" b="1" dirty="0" smtClean="0"/>
              <a:t>Sorbitolo (E420), Mannitolo (E421)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Sono dolcificanti che possono causare problemi allo stomaco.</a:t>
            </a:r>
          </a:p>
          <a:p>
            <a:r>
              <a:rPr lang="it-IT" b="1" dirty="0" smtClean="0"/>
              <a:t>Coloranti gialli (da E101 ad E110)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E102 ed E110 sono controindicati per chi è allergico all’acido acetilsalicilico e per gli asmatici.</a:t>
            </a:r>
          </a:p>
          <a:p>
            <a:r>
              <a:rPr lang="it-IT" dirty="0" smtClean="0"/>
              <a:t> Per la legge italiana ci sono prodotti che non possono contenere additivi:</a:t>
            </a:r>
            <a:br>
              <a:rPr lang="it-IT" dirty="0" smtClean="0"/>
            </a:br>
            <a:r>
              <a:rPr lang="it-IT" b="1" dirty="0" smtClean="0"/>
              <a:t>acqua minerale, burro, caffè, latte, miele, olio di oliva, pasta secca, the in foglie, yogurt bianco, legumi e verdura fresca.</a:t>
            </a: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b="1" dirty="0" smtClean="0"/>
              <a:t>CONSIGLI PER UN CORRETTO ACQUISTO</a:t>
            </a:r>
            <a:r>
              <a:rPr lang="it-IT" sz="3600" dirty="0" smtClean="0"/>
              <a:t> 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b="1" dirty="0" smtClean="0"/>
              <a:t>Attenzione agli slogan “ </a:t>
            </a:r>
            <a:r>
              <a:rPr lang="it-IT" b="1" dirty="0" err="1" smtClean="0"/>
              <a:t>Senza……</a:t>
            </a:r>
            <a:r>
              <a:rPr lang="it-IT" b="1" dirty="0" smtClean="0"/>
              <a:t>” 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b="1" dirty="0" smtClean="0"/>
              <a:t>“Senza zucchero”,</a:t>
            </a:r>
            <a:r>
              <a:rPr lang="it-IT" dirty="0" smtClean="0"/>
              <a:t> se nell’etichetta troviamo riportato le seguenti diciture </a:t>
            </a:r>
            <a:r>
              <a:rPr lang="it-IT" b="1" dirty="0" smtClean="0"/>
              <a:t>“ sciroppo di glucosio”,</a:t>
            </a:r>
            <a:r>
              <a:rPr lang="it-IT" dirty="0" smtClean="0"/>
              <a:t> </a:t>
            </a:r>
            <a:r>
              <a:rPr lang="it-IT" b="1" dirty="0" smtClean="0"/>
              <a:t>“sciroppo di fruttosio”,</a:t>
            </a:r>
            <a:r>
              <a:rPr lang="it-IT" dirty="0" smtClean="0"/>
              <a:t> </a:t>
            </a:r>
            <a:r>
              <a:rPr lang="it-IT" b="1" dirty="0" smtClean="0"/>
              <a:t>“maltosio”, “amido di mais</a:t>
            </a:r>
            <a:r>
              <a:rPr lang="it-IT" dirty="0" smtClean="0"/>
              <a:t>”, </a:t>
            </a:r>
            <a:r>
              <a:rPr lang="it-IT" b="1" dirty="0" smtClean="0"/>
              <a:t>“sciroppo di vegetali” </a:t>
            </a:r>
            <a:r>
              <a:rPr lang="it-IT" dirty="0" smtClean="0"/>
              <a:t>vuol dire che l’alimento contiene indirettamente dello zucchero; queste sostanze hanno, infatti, un indice glicemico simile al saccarosio. Preferire prodotti dolcificati con </a:t>
            </a:r>
            <a:r>
              <a:rPr lang="it-IT" b="1" dirty="0" smtClean="0"/>
              <a:t>succo di uva</a:t>
            </a:r>
            <a:r>
              <a:rPr lang="it-IT" dirty="0" smtClean="0"/>
              <a:t> o </a:t>
            </a:r>
            <a:r>
              <a:rPr lang="it-IT" b="1" dirty="0" smtClean="0"/>
              <a:t>succo di mela o fruttosio puro</a:t>
            </a:r>
            <a:r>
              <a:rPr lang="it-IT" dirty="0" smtClean="0"/>
              <a:t>.</a:t>
            </a:r>
          </a:p>
          <a:p>
            <a:r>
              <a:rPr lang="it-IT" dirty="0" smtClean="0"/>
              <a:t>Attenti al binomio </a:t>
            </a:r>
            <a:r>
              <a:rPr lang="it-IT" b="1" dirty="0" err="1" smtClean="0"/>
              <a:t>glucosio-fruttosio…</a:t>
            </a:r>
            <a:r>
              <a:rPr lang="it-IT" dirty="0" err="1" smtClean="0"/>
              <a:t>……</a:t>
            </a:r>
            <a:r>
              <a:rPr lang="it-IT" dirty="0" smtClean="0"/>
              <a:t>.</a:t>
            </a:r>
            <a:r>
              <a:rPr lang="it-IT" smtClean="0"/>
              <a:t/>
            </a:r>
            <a:br>
              <a:rPr lang="it-IT" smtClean="0"/>
            </a:br>
            <a:endParaRPr lang="it-IT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Senza grassi”,</a:t>
            </a:r>
            <a:r>
              <a:rPr lang="it-IT" dirty="0" smtClean="0"/>
              <a:t> se nell’etichetta troviamo la dicitura </a:t>
            </a:r>
            <a:r>
              <a:rPr lang="it-IT" b="1" dirty="0" smtClean="0"/>
              <a:t>“mono e </a:t>
            </a:r>
            <a:r>
              <a:rPr lang="it-IT" b="1" dirty="0" err="1" smtClean="0"/>
              <a:t>digliceridi</a:t>
            </a:r>
            <a:r>
              <a:rPr lang="it-IT" b="1" dirty="0" smtClean="0"/>
              <a:t> degli acidi grassi”</a:t>
            </a:r>
            <a:r>
              <a:rPr lang="it-IT" dirty="0" smtClean="0"/>
              <a:t> essi sono metabolizzati dall’organismo come grassi. </a:t>
            </a:r>
            <a:r>
              <a:rPr lang="it-IT" b="1" dirty="0" smtClean="0"/>
              <a:t>Preferire gli alimenti contenenti grassi mono- polinsaturi</a:t>
            </a:r>
            <a:endParaRPr lang="it-IT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ransition xmlns:p14="http://schemas.microsoft.com/office/powerpoint/2010/main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etichettaolio5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844824"/>
            <a:ext cx="7841843" cy="3384376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C:\Desktop\img_etichet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764704"/>
            <a:ext cx="5098999" cy="5778866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egnaposto contenuto 7" descr="325830048_840a885cc8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251520" y="2132856"/>
            <a:ext cx="8606589" cy="2736007"/>
          </a:xfrm>
        </p:spPr>
      </p:pic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 </a:t>
            </a:r>
            <a:r>
              <a:rPr lang="it-IT" dirty="0" err="1" smtClean="0"/>
              <a:t>DI</a:t>
            </a:r>
            <a:r>
              <a:rPr lang="it-IT" dirty="0" smtClean="0"/>
              <a:t> ETICHETTA</a:t>
            </a:r>
            <a:endParaRPr lang="it-IT" dirty="0"/>
          </a:p>
        </p:txBody>
      </p:sp>
      <p:pic>
        <p:nvPicPr>
          <p:cNvPr id="1026" name="Picture 2" descr="C:\Desktop\x_Coop_200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17982" y="1844824"/>
            <a:ext cx="8056670" cy="3361776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PARAMETRI DELL’ ETICHETTA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Nome del prodotto</a:t>
            </a:r>
            <a:br>
              <a:rPr lang="it-IT" dirty="0" smtClean="0"/>
            </a:br>
            <a:r>
              <a:rPr lang="it-IT" dirty="0" smtClean="0">
                <a:hlinkClick r:id="rId2"/>
              </a:rPr>
              <a:t>Elenco degli ingredienti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>
                <a:hlinkClick r:id="rId2"/>
              </a:rPr>
              <a:t>Quantitativo (peso netto/peso sgocciolato)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>
                <a:hlinkClick r:id="rId2"/>
              </a:rPr>
              <a:t>Termini di scadenza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>
                <a:hlinkClick r:id="rId2"/>
              </a:rPr>
              <a:t>Azienda produttrice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>
                <a:hlinkClick r:id="rId2"/>
              </a:rPr>
              <a:t>Codice a barre</a:t>
            </a:r>
            <a:r>
              <a:rPr lang="it-IT" dirty="0" smtClean="0"/>
              <a:t> </a:t>
            </a:r>
            <a:br>
              <a:rPr lang="it-IT" dirty="0" smtClean="0"/>
            </a:br>
            <a:r>
              <a:rPr lang="it-IT" dirty="0" smtClean="0">
                <a:hlinkClick r:id="rId2"/>
              </a:rPr>
              <a:t>Materiale della confezione</a:t>
            </a:r>
            <a:endParaRPr lang="it-IT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GLI INGREDIENTI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L‘ordine con cui appaiono gli ingredienti nell’etichetta non è casuale, ma è regolato per legge. In particolare </a:t>
            </a:r>
            <a:r>
              <a:rPr lang="it-IT" b="1" dirty="0" smtClean="0"/>
              <a:t>gli ingredienti</a:t>
            </a:r>
            <a:r>
              <a:rPr lang="it-IT" dirty="0" smtClean="0"/>
              <a:t> </a:t>
            </a:r>
            <a:r>
              <a:rPr lang="it-IT" b="1" dirty="0" smtClean="0"/>
              <a:t>devono comparire in ordine decrescente di quantità</a:t>
            </a:r>
            <a:r>
              <a:rPr lang="it-IT" dirty="0" smtClean="0"/>
              <a:t>, in altre parole il primo ingrediente è più abbondante del secondo che a sua volta è più abbondante del terzo e così via.</a:t>
            </a:r>
            <a:br>
              <a:rPr lang="it-IT" dirty="0" smtClean="0"/>
            </a:br>
            <a:r>
              <a:rPr lang="it-IT" dirty="0" smtClean="0"/>
              <a:t>Controllando l’ordine degli ingredienti tra due prodotti simili possiamo quindi farci un’idea di quale dei due è qualitativamente migliore</a:t>
            </a:r>
            <a:endParaRPr lang="it-IT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QUANTITA’ E DENOMINAZIONE DEL PRODOTTO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- </a:t>
            </a:r>
            <a:r>
              <a:rPr lang="it-IT" b="1" dirty="0" smtClean="0"/>
              <a:t>Quantità</a:t>
            </a:r>
            <a:r>
              <a:rPr lang="it-IT" dirty="0" smtClean="0"/>
              <a:t>: ricordatevi che sulla confezione è indicata la quantità netta di prodotto.</a:t>
            </a:r>
          </a:p>
          <a:p>
            <a:r>
              <a:rPr lang="it-IT" dirty="0" smtClean="0"/>
              <a:t>- </a:t>
            </a:r>
            <a:r>
              <a:rPr lang="it-IT" b="1" dirty="0" smtClean="0"/>
              <a:t>Denominazione del prodotto</a:t>
            </a:r>
            <a:r>
              <a:rPr lang="it-IT" dirty="0" smtClean="0"/>
              <a:t>: deve comprendere anche informazioni relative a eventuali trattamenti subiti (prodotto in polvere, congelato, concentrato, affumicato, ecc.). Se il prodotto ha subito un trattamento ionizzante, occorre indicarlo.</a:t>
            </a:r>
            <a:endParaRPr lang="it-IT" dirty="0"/>
          </a:p>
        </p:txBody>
      </p:sp>
    </p:spTree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Città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</TotalTime>
  <Words>604</Words>
  <Application>Microsoft Macintosh PowerPoint</Application>
  <PresentationFormat>Presentazione su schermo (4:3)</PresentationFormat>
  <Paragraphs>49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29" baseType="lpstr">
      <vt:lpstr>Tema di Office</vt:lpstr>
      <vt:lpstr>LE ETICHETTE</vt:lpstr>
      <vt:lpstr>LEGISLAZIONE DEL PRODOTTO</vt:lpstr>
      <vt:lpstr>Presentazione di PowerPoint</vt:lpstr>
      <vt:lpstr>Presentazione di PowerPoint</vt:lpstr>
      <vt:lpstr>Presentazione di PowerPoint</vt:lpstr>
      <vt:lpstr>ESEMPIO DI ETICHETTA</vt:lpstr>
      <vt:lpstr>PARAMETRI DELL’ ETICHETTA</vt:lpstr>
      <vt:lpstr>GLI INGREDIENTI</vt:lpstr>
      <vt:lpstr>QUANTITA’ E DENOMINAZIONE DEL PRODOTTO</vt:lpstr>
      <vt:lpstr>DURATA</vt:lpstr>
      <vt:lpstr> Fabbricante/Importatore</vt:lpstr>
      <vt:lpstr>Biologico:</vt:lpstr>
      <vt:lpstr>ORGANISMI GENETICAMENTE MODIFICATI</vt:lpstr>
      <vt:lpstr>Valore nutritivo</vt:lpstr>
      <vt:lpstr> Indicazioni nutrizionali e sulla salute</vt:lpstr>
      <vt:lpstr>GLI ADDITIVI</vt:lpstr>
      <vt:lpstr>LA LEGGE</vt:lpstr>
      <vt:lpstr>GLI ADDITIVI</vt:lpstr>
      <vt:lpstr>Presentazione di PowerPoint</vt:lpstr>
      <vt:lpstr>Presentazione di PowerPoint</vt:lpstr>
      <vt:lpstr>Vediamo alcuni esempi di additivi alimentari diffusi</vt:lpstr>
      <vt:lpstr>Polifosfati (E450 ……)</vt:lpstr>
      <vt:lpstr>Presentazione di PowerPoint</vt:lpstr>
      <vt:lpstr>Presentazione di PowerPoint</vt:lpstr>
      <vt:lpstr>Presentazione di PowerPoint</vt:lpstr>
      <vt:lpstr>CONSIGLI PER UN CORRETTO ACQUISTO  </vt:lpstr>
      <vt:lpstr>Presentazione di PowerPoint</vt:lpstr>
      <vt:lpstr>Presentazione di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ETICHETTE</dc:title>
  <dc:creator>Lombardi</dc:creator>
  <cp:lastModifiedBy>Antonino Sofrà</cp:lastModifiedBy>
  <cp:revision>56</cp:revision>
  <dcterms:created xsi:type="dcterms:W3CDTF">2012-10-24T16:27:29Z</dcterms:created>
  <dcterms:modified xsi:type="dcterms:W3CDTF">2014-03-24T17:00:25Z</dcterms:modified>
</cp:coreProperties>
</file>